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39"/>
  </p:notesMasterIdLst>
  <p:sldIdLst>
    <p:sldId id="464" r:id="rId2"/>
    <p:sldId id="257" r:id="rId3"/>
    <p:sldId id="258" r:id="rId4"/>
    <p:sldId id="46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3" r:id="rId19"/>
    <p:sldId id="272" r:id="rId20"/>
    <p:sldId id="274" r:id="rId21"/>
    <p:sldId id="275" r:id="rId22"/>
    <p:sldId id="276" r:id="rId23"/>
    <p:sldId id="277" r:id="rId24"/>
    <p:sldId id="286" r:id="rId25"/>
    <p:sldId id="287" r:id="rId26"/>
    <p:sldId id="288" r:id="rId27"/>
    <p:sldId id="289" r:id="rId28"/>
    <p:sldId id="290" r:id="rId29"/>
    <p:sldId id="279" r:id="rId30"/>
    <p:sldId id="280" r:id="rId31"/>
    <p:sldId id="466" r:id="rId32"/>
    <p:sldId id="281" r:id="rId33"/>
    <p:sldId id="282" r:id="rId34"/>
    <p:sldId id="468" r:id="rId35"/>
    <p:sldId id="283" r:id="rId36"/>
    <p:sldId id="284" r:id="rId37"/>
    <p:sldId id="454" r:id="rId38"/>
  </p:sldIdLst>
  <p:sldSz cx="12192000" cy="6858000"/>
  <p:notesSz cx="6858000" cy="9144000"/>
  <p:embeddedFontLst>
    <p:embeddedFont>
      <p:font typeface="IBM Plex Sans Condensed" panose="020B0506050203000203" pitchFamily="34" charset="0"/>
      <p:regular r:id="rId40"/>
    </p:embeddedFont>
    <p:embeddedFont>
      <p:font typeface="Raleway" panose="020B0503030101060003" pitchFamily="34" charset="0"/>
      <p:regular r:id="rId41"/>
      <p:bold r:id="rId42"/>
      <p:italic r:id="rId43"/>
      <p:boldItalic r:id="rId44"/>
    </p:embeddedFont>
    <p:embeddedFont>
      <p:font typeface="Trebuchet MS" panose="020B060302020202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060">
          <p15:clr>
            <a:srgbClr val="A4A3A4"/>
          </p15:clr>
        </p15:guide>
        <p15:guide id="2" pos="3840">
          <p15:clr>
            <a:srgbClr val="A4A3A4"/>
          </p15:clr>
        </p15:guide>
        <p15:guide id="3" orient="horz" pos="845">
          <p15:clr>
            <a:srgbClr val="A4A3A4"/>
          </p15:clr>
        </p15:guide>
        <p15:guide id="4" orient="horz" pos="22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8A23"/>
    <a:srgbClr val="126FB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6304650-8F85-4246-AC86-44A223784D1C}">
  <a:tblStyle styleId="{66304650-8F85-4246-AC86-44A223784D1C}" styleName="Table_0">
    <a:wholeTbl>
      <a:tcTxStyle b="off" i="off">
        <a:font>
          <a:latin typeface="Trebuchet MS"/>
          <a:ea typeface="Trebuchet MS"/>
          <a:cs typeface="Trebuchet M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AE7E7"/>
          </a:solidFill>
        </a:fill>
      </a:tcStyle>
    </a:wholeTbl>
    <a:band1H>
      <a:tcTxStyle/>
      <a:tcStyle>
        <a:tcBdr/>
        <a:fill>
          <a:solidFill>
            <a:srgbClr val="D1CBCD"/>
          </a:solidFill>
        </a:fill>
      </a:tcStyle>
    </a:band1H>
    <a:band2H>
      <a:tcTxStyle/>
      <a:tcStyle>
        <a:tcBdr/>
      </a:tcStyle>
    </a:band2H>
    <a:band1V>
      <a:tcTxStyle/>
      <a:tcStyle>
        <a:tcBdr/>
        <a:fill>
          <a:solidFill>
            <a:srgbClr val="D1CBCD"/>
          </a:solidFill>
        </a:fill>
      </a:tcStyle>
    </a:band1V>
    <a:band2V>
      <a:tcTxStyle/>
      <a:tcStyle>
        <a:tcBdr/>
      </a:tcStyle>
    </a:band2V>
    <a:lastCol>
      <a:tcTxStyle b="on" i="off">
        <a:font>
          <a:latin typeface="Trebuchet MS"/>
          <a:ea typeface="Trebuchet MS"/>
          <a:cs typeface="Trebuchet MS"/>
        </a:font>
        <a:schemeClr val="lt1"/>
      </a:tcTxStyle>
      <a:tcStyle>
        <a:tcBdr/>
        <a:fill>
          <a:solidFill>
            <a:schemeClr val="accent1"/>
          </a:solidFill>
        </a:fill>
      </a:tcStyle>
    </a:lastCol>
    <a:firstCol>
      <a:tcTxStyle b="on" i="off">
        <a:font>
          <a:latin typeface="Trebuchet MS"/>
          <a:ea typeface="Trebuchet MS"/>
          <a:cs typeface="Trebuchet MS"/>
        </a:font>
        <a:schemeClr val="lt1"/>
      </a:tcTxStyle>
      <a:tcStyle>
        <a:tcBdr/>
        <a:fill>
          <a:solidFill>
            <a:schemeClr val="accent1"/>
          </a:solidFill>
        </a:fill>
      </a:tcStyle>
    </a:firstCol>
    <a:lastRow>
      <a:tcTxStyle b="on" i="off">
        <a:font>
          <a:latin typeface="Trebuchet MS"/>
          <a:ea typeface="Trebuchet MS"/>
          <a:cs typeface="Trebuchet M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Trebuchet MS"/>
          <a:ea typeface="Trebuchet MS"/>
          <a:cs typeface="Trebuchet M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348" y="84"/>
      </p:cViewPr>
      <p:guideLst>
        <p:guide orient="horz" pos="2060"/>
        <p:guide pos="3840"/>
        <p:guide orient="horz" pos="845"/>
        <p:guide orient="horz" pos="22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solidFill>
                  <a:srgbClr val="000000"/>
                </a:solidFill>
              </a:rPr>
              <a:t>Picture placeholder slide layout</a:t>
            </a:r>
          </a:p>
          <a:p>
            <a:endParaRPr lang="en-GB">
              <a:solidFill>
                <a:srgbClr val="000000"/>
              </a:solidFill>
            </a:endParaRPr>
          </a:p>
          <a:p>
            <a:r>
              <a:rPr lang="en-GB">
                <a:solidFill>
                  <a:srgbClr val="000000"/>
                </a:solidFill>
              </a:rPr>
              <a:t>To change the picture: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Raleway" panose="020B0003030101060003" pitchFamily="34" charset="0"/>
              </a:rPr>
              <a:t>Select the picture by clicking on it near the bottom of the slide (under the title placeholder), then click on the </a:t>
            </a:r>
            <a:r>
              <a:rPr lang="en-GB" b="1">
                <a:solidFill>
                  <a:srgbClr val="000000"/>
                </a:solidFill>
                <a:latin typeface="Raleway" panose="020B0003030101060003" pitchFamily="34" charset="0"/>
              </a:rPr>
              <a:t>Picture Format </a:t>
            </a:r>
            <a:r>
              <a:rPr lang="en-GB" b="0">
                <a:solidFill>
                  <a:srgbClr val="000000"/>
                </a:solidFill>
                <a:latin typeface="Raleway" panose="020B0003030101060003" pitchFamily="34" charset="0"/>
              </a:rPr>
              <a:t>tab.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Raleway" panose="020B0003030101060003" pitchFamily="34" charset="0"/>
              </a:rPr>
              <a:t>Click on the </a:t>
            </a:r>
            <a:r>
              <a:rPr lang="en-GB" b="1">
                <a:solidFill>
                  <a:srgbClr val="000000"/>
                </a:solidFill>
                <a:latin typeface="Raleway" panose="020B0003030101060003" pitchFamily="34" charset="0"/>
              </a:rPr>
              <a:t>Change Picture</a:t>
            </a:r>
            <a:r>
              <a:rPr lang="en-GB" b="0">
                <a:solidFill>
                  <a:srgbClr val="000000"/>
                </a:solidFill>
                <a:latin typeface="Raleway" panose="020B0003030101060003" pitchFamily="34" charset="0"/>
              </a:rPr>
              <a:t> icon and choose the </a:t>
            </a:r>
            <a:r>
              <a:rPr lang="en-GB" b="1">
                <a:solidFill>
                  <a:srgbClr val="000000"/>
                </a:solidFill>
                <a:latin typeface="Raleway" panose="020B0003030101060003" pitchFamily="34" charset="0"/>
              </a:rPr>
              <a:t>From a File/This Device… </a:t>
            </a:r>
            <a:r>
              <a:rPr lang="en-GB" b="0">
                <a:solidFill>
                  <a:srgbClr val="000000"/>
                </a:solidFill>
                <a:latin typeface="Raleway" panose="020B0003030101060003" pitchFamily="34" charset="0"/>
              </a:rPr>
              <a:t>option.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rgbClr val="000000"/>
                </a:solidFill>
                <a:latin typeface="Raleway" panose="020B0003030101060003" pitchFamily="34" charset="0"/>
              </a:rPr>
              <a:t>Browse and select a picture and click on the </a:t>
            </a:r>
            <a:r>
              <a:rPr lang="en-GB" b="1">
                <a:solidFill>
                  <a:srgbClr val="000000"/>
                </a:solidFill>
                <a:latin typeface="Raleway" panose="020B0003030101060003" pitchFamily="34" charset="0"/>
              </a:rPr>
              <a:t>Insert</a:t>
            </a:r>
            <a:r>
              <a:rPr lang="en-GB" b="0">
                <a:solidFill>
                  <a:srgbClr val="000000"/>
                </a:solidFill>
                <a:latin typeface="Raleway" panose="020B0003030101060003" pitchFamily="34" charset="0"/>
              </a:rPr>
              <a:t> button.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0000"/>
              </a:solidFill>
              <a:latin typeface="Raleway" panose="020B00030301010600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Raleway" panose="020B0003030101060003" pitchFamily="34" charset="0"/>
              </a:rPr>
              <a:t>Use the </a:t>
            </a:r>
            <a:r>
              <a:rPr lang="en-GB" b="1">
                <a:solidFill>
                  <a:srgbClr val="000000"/>
                </a:solidFill>
                <a:latin typeface="Raleway" panose="020B0003030101060003" pitchFamily="34" charset="0"/>
              </a:rPr>
              <a:t>Crop</a:t>
            </a:r>
            <a:r>
              <a:rPr lang="en-GB" b="0">
                <a:solidFill>
                  <a:srgbClr val="000000"/>
                </a:solidFill>
                <a:latin typeface="Raleway" panose="020B0003030101060003" pitchFamily="34" charset="0"/>
              </a:rPr>
              <a:t> command to adjust the image.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Raleway" panose="020B0003030101060003" pitchFamily="34" charset="0"/>
              </a:rPr>
              <a:t>Click on the </a:t>
            </a:r>
            <a:r>
              <a:rPr lang="en-GB" b="1">
                <a:solidFill>
                  <a:srgbClr val="000000"/>
                </a:solidFill>
                <a:latin typeface="Raleway" panose="020B0003030101060003" pitchFamily="34" charset="0"/>
              </a:rPr>
              <a:t>Crop</a:t>
            </a:r>
            <a:r>
              <a:rPr lang="en-GB" b="0">
                <a:solidFill>
                  <a:srgbClr val="000000"/>
                </a:solidFill>
                <a:latin typeface="Raleway" panose="020B0003030101060003" pitchFamily="34" charset="0"/>
              </a:rPr>
              <a:t> command again to apply the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0000"/>
              </a:solidFill>
              <a:latin typeface="Raleway" panose="020B00030301010600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Raleway" panose="020B0003030101060003" pitchFamily="34" charset="0"/>
              </a:rPr>
              <a:t>Remember to add image attributions to photographs or artworks.</a:t>
            </a:r>
          </a:p>
          <a:p>
            <a:endParaRPr lang="en-US"/>
          </a:p>
        </p:txBody>
      </p:sp>
      <p:sp>
        <p:nvSpPr>
          <p:cNvPr id="4" name="Slide Number Placeholder 3"/>
          <p:cNvSpPr>
            <a:spLocks noGrp="1"/>
          </p:cNvSpPr>
          <p:nvPr>
            <p:ph type="sldNum" sz="quarter" idx="5"/>
          </p:nvPr>
        </p:nvSpPr>
        <p:spPr/>
        <p:txBody>
          <a:bodyPr/>
          <a:lstStyle/>
          <a:p>
            <a:fld id="{99BF6EFC-B03E-874C-9CD9-41B66C8AE1E7}" type="slidenum">
              <a:rPr lang="en-US" smtClean="0"/>
              <a:t>1</a:t>
            </a:fld>
            <a:endParaRPr lang="en-US"/>
          </a:p>
        </p:txBody>
      </p:sp>
    </p:spTree>
    <p:extLst>
      <p:ext uri="{BB962C8B-B14F-4D97-AF65-F5344CB8AC3E}">
        <p14:creationId xmlns:p14="http://schemas.microsoft.com/office/powerpoint/2010/main" val="1101853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Act 1 (~4 min): establish the need before showing any of our work.</a:t>
            </a:r>
            <a:endParaRPr/>
          </a:p>
        </p:txBody>
      </p:sp>
      <p:sp>
        <p:nvSpPr>
          <p:cNvPr id="133" name="Google Shape;13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Show the marker-based lab. We trust this data — but cost, setup time, expertise and offline processing keep it inside the lab. Almost nobody outside a lab ever gets it. (~1 min)</a:t>
            </a:r>
            <a:endParaRPr/>
          </a:p>
        </p:txBody>
      </p:sp>
      <p:sp>
        <p:nvSpPr>
          <p:cNvPr id="141" name="Google Shape;14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a:extLst>
            <a:ext uri="{FF2B5EF4-FFF2-40B4-BE49-F238E27FC236}">
              <a16:creationId xmlns:a16="http://schemas.microsoft.com/office/drawing/2014/main" id="{10BB7DDF-ACAD-D0EF-26C6-1898EC95549E}"/>
            </a:ext>
          </a:extLst>
        </p:cNvPr>
        <p:cNvGrpSpPr/>
        <p:nvPr/>
      </p:nvGrpSpPr>
      <p:grpSpPr>
        <a:xfrm>
          <a:off x="0" y="0"/>
          <a:ext cx="0" cy="0"/>
          <a:chOff x="0" y="0"/>
          <a:chExt cx="0" cy="0"/>
        </a:xfrm>
      </p:grpSpPr>
      <p:sp>
        <p:nvSpPr>
          <p:cNvPr id="162" name="Google Shape;162;p4:notes">
            <a:extLst>
              <a:ext uri="{FF2B5EF4-FFF2-40B4-BE49-F238E27FC236}">
                <a16:creationId xmlns:a16="http://schemas.microsoft.com/office/drawing/2014/main" id="{DD64465F-67B4-E204-3D4B-95F53ACF346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4:notes">
            <a:extLst>
              <a:ext uri="{FF2B5EF4-FFF2-40B4-BE49-F238E27FC236}">
                <a16:creationId xmlns:a16="http://schemas.microsoft.com/office/drawing/2014/main" id="{E9C709F7-FF21-2ACD-B00E-50C3E3A6196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Coaches, physios and sports scientists make decisions about movement every day — by eye. The people who could use biomechanical data most are the ones who never get it. (~45s)</a:t>
            </a:r>
            <a:endParaRPr/>
          </a:p>
        </p:txBody>
      </p:sp>
      <p:sp>
        <p:nvSpPr>
          <p:cNvPr id="164" name="Google Shape;164;p4:notes">
            <a:extLst>
              <a:ext uri="{FF2B5EF4-FFF2-40B4-BE49-F238E27FC236}">
                <a16:creationId xmlns:a16="http://schemas.microsoft.com/office/drawing/2014/main" id="{0CCE7809-8490-52C5-F50D-AD61437B1CF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678858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Cameras record movement as video. A pose estimation model processes each frame </a:t>
            </a:r>
            <a:r>
              <a:rPr lang="en-US">
                <a:solidFill>
                  <a:schemeClr val="dk1"/>
                </a:solidFill>
                <a:sym typeface="Calibri"/>
              </a:rPr>
              <a:t>and </a:t>
            </a:r>
            <a:r>
              <a:rPr lang="en-US"/>
              <a:t>predicts the image coordinates of a defined set of body landmarks</a:t>
            </a:r>
            <a:r>
              <a:rPr lang="en-US">
                <a:solidFill>
                  <a:schemeClr val="dk1"/>
                </a:solidFill>
                <a:sym typeface="Calibri"/>
              </a:rPr>
              <a:t>. </a:t>
            </a:r>
            <a:r>
              <a:rPr lang="en-US"/>
              <a:t>These </a:t>
            </a:r>
            <a:r>
              <a:rPr lang="en-US" err="1"/>
              <a:t>keypoints</a:t>
            </a:r>
            <a:r>
              <a:rPr lang="en-US"/>
              <a:t> give us structured </a:t>
            </a:r>
            <a:r>
              <a:rPr lang="en-US">
                <a:solidFill>
                  <a:schemeClr val="dk1"/>
                </a:solidFill>
                <a:sym typeface="Calibri"/>
              </a:rPr>
              <a:t>data</a:t>
            </a:r>
            <a:r>
              <a:rPr lang="en-US"/>
              <a:t>, but the model determines which landmarks are available. That leads to the next question:</a:t>
            </a:r>
            <a:r>
              <a:rPr lang="en-US">
                <a:solidFill>
                  <a:schemeClr val="dk1"/>
                </a:solidFill>
                <a:sym typeface="Calibri"/>
              </a:rPr>
              <a:t> are the </a:t>
            </a:r>
            <a:r>
              <a:rPr lang="en-US"/>
              <a:t>typical 17 </a:t>
            </a:r>
            <a:r>
              <a:rPr lang="en-US" err="1"/>
              <a:t>keypoints</a:t>
            </a:r>
            <a:r>
              <a:rPr lang="en-US"/>
              <a:t> sufficient for biomechanics? </a:t>
            </a:r>
            <a:r>
              <a:rPr lang="en-US">
                <a:solidFill>
                  <a:schemeClr val="dk1"/>
                </a:solidFill>
                <a:sym typeface="Calibri"/>
              </a:rPr>
              <a:t>(~</a:t>
            </a:r>
            <a:r>
              <a:rPr lang="en-US"/>
              <a:t>30s</a:t>
            </a:r>
            <a:r>
              <a:rPr lang="en-US">
                <a:solidFill>
                  <a:schemeClr val="dk1"/>
                </a:solidFill>
                <a:sym typeface="Calibri"/>
              </a:rPr>
              <a:t>)</a:t>
            </a:r>
            <a:endParaRPr lang="en-US"/>
          </a:p>
          <a:p>
            <a:pPr marL="0" indent="0"/>
            <a:r>
              <a:rPr lang="en-US"/>
              <a:t> </a:t>
            </a:r>
          </a:p>
          <a:p>
            <a:pPr marL="0" indent="0"/>
            <a:r>
              <a:rPr lang="en-US"/>
              <a:t>Visual: AI-generated conceptual illustration, not an image of the study system.</a:t>
            </a:r>
          </a:p>
        </p:txBody>
      </p:sp>
      <p:sp>
        <p:nvSpPr>
          <p:cNvPr id="164" name="Google Shape;16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Current markerless tools come from computer vision: 17 keypoints tell you WHERE a person is, not HOW they move. Pelvis, trunk segments and feet are missing, so 3-plane joint angles aren't really possible — and most pipelines still process offline. (~1 min)</a:t>
            </a:r>
            <a:endParaRPr/>
          </a:p>
        </p:txBody>
      </p:sp>
      <p:sp>
        <p:nvSpPr>
          <p:cNvPr id="183" name="Google Shape;18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One sentence: we want biomechanically meaningful feedback, live, without markers, on hardware a gym or clinic can afford. Pause on this slide. (~45s)</a:t>
            </a:r>
            <a:endParaRPr/>
          </a:p>
        </p:txBody>
      </p:sp>
      <p:sp>
        <p:nvSpPr>
          <p:cNvPr id="242" name="Google Shape;24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This is the whole system. Each block is a piece of work we've done; I'll walk through them in order. The dashed pills underneath are ongoing work feeding back into the pipeline. This pipeline reappears bottom-right on later slides so the audience always knows where we are. (~1 min)</a:t>
            </a:r>
            <a:endParaRPr/>
          </a:p>
        </p:txBody>
      </p:sp>
      <p:sp>
        <p:nvSpPr>
          <p:cNvPr id="265" name="Google Shape;26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Act 2 (~10 min): walk the pipeline. Keep it intuitive — what each step does and why it matters for biomechanics.</a:t>
            </a:r>
            <a:endParaRPr/>
          </a:p>
        </p:txBody>
      </p:sp>
      <p:sp>
        <p:nvSpPr>
          <p:cNvPr id="310" name="Google Shape;31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Two eyes only see depth if you know exactly where the eyes are. Stereo calibration tells the system where each camera sits; small calibration errors become large 3D errors. We </a:t>
            </a:r>
            <a:r>
              <a:rPr lang="en-US" sz="1200" err="1">
                <a:solidFill>
                  <a:schemeClr val="dk1"/>
                </a:solidFill>
                <a:latin typeface="Calibri"/>
                <a:ea typeface="Calibri"/>
                <a:cs typeface="Calibri"/>
                <a:sym typeface="Calibri"/>
              </a:rPr>
              <a:t>optimised</a:t>
            </a:r>
            <a:r>
              <a:rPr lang="en-US" sz="1200">
                <a:solidFill>
                  <a:schemeClr val="dk1"/>
                </a:solidFill>
                <a:latin typeface="Calibri"/>
                <a:ea typeface="Calibri"/>
                <a:cs typeface="Calibri"/>
                <a:sym typeface="Calibri"/>
              </a:rPr>
              <a:t> the calibration procedure. (~1.5 min)</a:t>
            </a:r>
            <a:endParaRPr/>
          </a:p>
        </p:txBody>
      </p:sp>
      <p:sp>
        <p:nvSpPr>
          <p:cNvPr id="318" name="Google Shape;31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h3e742415b774d870_7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h3e742415b774d870_7_1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Two eyes only see depth if you know exactly where the eyes are. Stereo calibration tells the system where each camera sits; small calibration errors become large 3D errors. We </a:t>
            </a:r>
            <a:r>
              <a:rPr lang="en-US" sz="1200" err="1">
                <a:solidFill>
                  <a:schemeClr val="dk1"/>
                </a:solidFill>
                <a:latin typeface="Calibri"/>
                <a:ea typeface="Calibri"/>
                <a:cs typeface="Calibri"/>
                <a:sym typeface="Calibri"/>
              </a:rPr>
              <a:t>optimised</a:t>
            </a:r>
            <a:r>
              <a:rPr lang="en-US" sz="1200">
                <a:solidFill>
                  <a:schemeClr val="dk1"/>
                </a:solidFill>
                <a:latin typeface="Calibri"/>
                <a:ea typeface="Calibri"/>
                <a:cs typeface="Calibri"/>
                <a:sym typeface="Calibri"/>
              </a:rPr>
              <a:t> the calibration procedure. (~1.5 min)</a:t>
            </a:r>
            <a:endParaRPr/>
          </a:p>
        </p:txBody>
      </p:sp>
      <p:sp>
        <p:nvSpPr>
          <p:cNvPr id="338" name="Google Shape;338;h3e742415b774d870_7_1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sz="1200">
                <a:solidFill>
                  <a:schemeClr val="dk1"/>
                </a:solidFill>
                <a:latin typeface="Calibri"/>
                <a:ea typeface="Calibri"/>
                <a:cs typeface="Calibri"/>
                <a:sym typeface="Calibri"/>
              </a:rPr>
              <a:t>No public dataset paired anatomical ground truth with images, so we built one: Vicon marker data </a:t>
            </a:r>
            <a:r>
              <a:rPr lang="en-US" sz="1200" err="1">
                <a:solidFill>
                  <a:schemeClr val="dk1"/>
                </a:solidFill>
                <a:latin typeface="Calibri"/>
                <a:ea typeface="Calibri"/>
                <a:cs typeface="Calibri"/>
                <a:sym typeface="Calibri"/>
              </a:rPr>
              <a:t>synchronised</a:t>
            </a:r>
            <a:r>
              <a:rPr lang="en-US" sz="1200">
                <a:solidFill>
                  <a:schemeClr val="dk1"/>
                </a:solidFill>
                <a:latin typeface="Calibri"/>
                <a:ea typeface="Calibri"/>
                <a:cs typeface="Calibri"/>
                <a:sym typeface="Calibri"/>
              </a:rPr>
              <a:t> frame-by-frame with video. That gives us 2D image </a:t>
            </a:r>
            <a:r>
              <a:rPr lang="en-US" sz="1200" err="1">
                <a:solidFill>
                  <a:schemeClr val="dk1"/>
                </a:solidFill>
                <a:latin typeface="Calibri"/>
                <a:ea typeface="Calibri"/>
                <a:cs typeface="Calibri"/>
                <a:sym typeface="Calibri"/>
              </a:rPr>
              <a:t>keypoints</a:t>
            </a:r>
            <a:r>
              <a:rPr lang="en-US" sz="1200">
                <a:solidFill>
                  <a:schemeClr val="dk1"/>
                </a:solidFill>
                <a:latin typeface="Calibri"/>
                <a:ea typeface="Calibri"/>
                <a:cs typeface="Calibri"/>
                <a:sym typeface="Calibri"/>
              </a:rPr>
              <a:t> AND 3D anatomically accurate </a:t>
            </a:r>
            <a:r>
              <a:rPr lang="en-US" sz="1200" err="1">
                <a:solidFill>
                  <a:schemeClr val="dk1"/>
                </a:solidFill>
                <a:latin typeface="Calibri"/>
                <a:ea typeface="Calibri"/>
                <a:cs typeface="Calibri"/>
                <a:sym typeface="Calibri"/>
              </a:rPr>
              <a:t>keypoints</a:t>
            </a:r>
            <a:r>
              <a:rPr lang="en-US" sz="1200">
                <a:solidFill>
                  <a:schemeClr val="dk1"/>
                </a:solidFill>
                <a:latin typeface="Calibri"/>
                <a:ea typeface="Calibri"/>
                <a:cs typeface="Calibri"/>
                <a:sym typeface="Calibri"/>
              </a:rPr>
              <a:t>.</a:t>
            </a:r>
            <a:r>
              <a:rPr lang="en-US"/>
              <a:t> </a:t>
            </a:r>
            <a:r>
              <a:rPr lang="en-US" sz="1200">
                <a:solidFill>
                  <a:schemeClr val="dk1"/>
                </a:solidFill>
                <a:latin typeface="Calibri"/>
                <a:ea typeface="Calibri"/>
                <a:cs typeface="Calibri"/>
                <a:sym typeface="Calibri"/>
              </a:rPr>
              <a:t> (~1.5 min)</a:t>
            </a:r>
            <a:endParaRPr/>
          </a:p>
        </p:txBody>
      </p:sp>
      <p:sp>
        <p:nvSpPr>
          <p:cNvPr id="357" name="Google Shape;35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h48d8cffdcefd4fda_4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h48d8cffdcefd4fda_4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No public dataset paired anatomical ground truth with images, so we built one: Vicon marker data </a:t>
            </a:r>
            <a:r>
              <a:rPr lang="en-US" sz="1200" err="1">
                <a:solidFill>
                  <a:schemeClr val="dk1"/>
                </a:solidFill>
                <a:latin typeface="Calibri"/>
                <a:ea typeface="Calibri"/>
                <a:cs typeface="Calibri"/>
                <a:sym typeface="Calibri"/>
              </a:rPr>
              <a:t>synchronised</a:t>
            </a:r>
            <a:r>
              <a:rPr lang="en-US" sz="1200">
                <a:solidFill>
                  <a:schemeClr val="dk1"/>
                </a:solidFill>
                <a:latin typeface="Calibri"/>
                <a:ea typeface="Calibri"/>
                <a:cs typeface="Calibri"/>
                <a:sym typeface="Calibri"/>
              </a:rPr>
              <a:t> frame-by-frame with video. That gives us 2D image </a:t>
            </a:r>
            <a:r>
              <a:rPr lang="en-US" sz="1200" err="1">
                <a:solidFill>
                  <a:schemeClr val="dk1"/>
                </a:solidFill>
                <a:latin typeface="Calibri"/>
                <a:ea typeface="Calibri"/>
                <a:cs typeface="Calibri"/>
                <a:sym typeface="Calibri"/>
              </a:rPr>
              <a:t>keypoints</a:t>
            </a:r>
            <a:r>
              <a:rPr lang="en-US" sz="1200">
                <a:solidFill>
                  <a:schemeClr val="dk1"/>
                </a:solidFill>
                <a:latin typeface="Calibri"/>
                <a:ea typeface="Calibri"/>
                <a:cs typeface="Calibri"/>
                <a:sym typeface="Calibri"/>
              </a:rPr>
              <a:t> AND 3D anatomically accurate </a:t>
            </a:r>
            <a:r>
              <a:rPr lang="en-US" sz="1200" err="1">
                <a:solidFill>
                  <a:schemeClr val="dk1"/>
                </a:solidFill>
                <a:latin typeface="Calibri"/>
                <a:ea typeface="Calibri"/>
                <a:cs typeface="Calibri"/>
                <a:sym typeface="Calibri"/>
              </a:rPr>
              <a:t>keypoints</a:t>
            </a:r>
            <a:r>
              <a:rPr lang="en-US" sz="1200">
                <a:solidFill>
                  <a:schemeClr val="dk1"/>
                </a:solidFill>
                <a:latin typeface="Calibri"/>
                <a:ea typeface="Calibri"/>
                <a:cs typeface="Calibri"/>
                <a:sym typeface="Calibri"/>
              </a:rPr>
              <a:t>. (~1.5 min)</a:t>
            </a:r>
            <a:endParaRPr/>
          </a:p>
        </p:txBody>
      </p:sp>
      <p:sp>
        <p:nvSpPr>
          <p:cNvPr id="395" name="Google Shape;395;h48d8cffdcefd4fda_4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Callback to the earlier slide. Standard models: 17 points. Ours: 59 anatomically defined </a:t>
            </a:r>
            <a:r>
              <a:rPr lang="en-US" sz="1200" err="1">
                <a:solidFill>
                  <a:schemeClr val="dk1"/>
                </a:solidFill>
                <a:latin typeface="Calibri"/>
                <a:ea typeface="Calibri"/>
                <a:cs typeface="Calibri"/>
                <a:sym typeface="Calibri"/>
              </a:rPr>
              <a:t>keypoints</a:t>
            </a:r>
            <a:r>
              <a:rPr lang="en-US" sz="1200">
                <a:solidFill>
                  <a:schemeClr val="dk1"/>
                </a:solidFill>
                <a:latin typeface="Calibri"/>
                <a:ea typeface="Calibri"/>
                <a:cs typeface="Calibri"/>
                <a:sym typeface="Calibri"/>
              </a:rPr>
              <a:t> — pelvis, spine, feet, both sides of joints. More points give full segments, which give real joint angles in all three planes. This is our key differentiator — give it time. (~1.5 min)</a:t>
            </a:r>
            <a:endParaRPr/>
          </a:p>
        </p:txBody>
      </p:sp>
      <p:sp>
        <p:nvSpPr>
          <p:cNvPr id="412" name="Google Shape;41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We trained several 2D pose-estimation models on all 59 keypoints, then triangulated to 3D using the calibrated cameras and compared against Vicon. Name the models in the chart and highlight the best one. (~1.5 min)</a:t>
            </a:r>
            <a:endParaRPr/>
          </a:p>
        </p:txBody>
      </p:sp>
      <p:sp>
        <p:nvSpPr>
          <p:cNvPr id="436" name="Google Shape;43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h1dcfdfe98ddf7468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h1dcfdfe98ddf7468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1200">
                <a:solidFill>
                  <a:schemeClr val="dk1"/>
                </a:solidFill>
                <a:latin typeface="Calibri"/>
                <a:ea typeface="Calibri"/>
                <a:cs typeface="Calibri"/>
                <a:sym typeface="Calibri"/>
              </a:rPr>
              <a:t>We trained several 2D pose-estimation models on all 59 </a:t>
            </a:r>
            <a:r>
              <a:rPr lang="en-US" sz="1200" err="1">
                <a:solidFill>
                  <a:schemeClr val="dk1"/>
                </a:solidFill>
                <a:latin typeface="Calibri"/>
                <a:ea typeface="Calibri"/>
                <a:cs typeface="Calibri"/>
                <a:sym typeface="Calibri"/>
              </a:rPr>
              <a:t>keypoints</a:t>
            </a:r>
            <a:r>
              <a:rPr lang="en-US" sz="1200">
                <a:solidFill>
                  <a:schemeClr val="dk1"/>
                </a:solidFill>
                <a:latin typeface="Calibri"/>
                <a:ea typeface="Calibri"/>
                <a:cs typeface="Calibri"/>
                <a:sym typeface="Calibri"/>
              </a:rPr>
              <a:t>, then triangulated to 3D using the calibrated cameras and compared against Vicon. </a:t>
            </a:r>
            <a:r>
              <a:rPr lang="en-US"/>
              <a:t>How the models see -&gt; what we want (</a:t>
            </a:r>
            <a:r>
              <a:rPr lang="en-US" err="1"/>
              <a:t>keypoints</a:t>
            </a:r>
            <a:r>
              <a:rPr lang="en-US"/>
              <a:t>) </a:t>
            </a:r>
            <a:r>
              <a:rPr lang="en-US" sz="1200">
                <a:solidFill>
                  <a:schemeClr val="dk1"/>
                </a:solidFill>
                <a:latin typeface="Calibri"/>
                <a:ea typeface="Calibri"/>
                <a:cs typeface="Calibri"/>
                <a:sym typeface="Calibri"/>
              </a:rPr>
              <a:t>(~1.5 min)</a:t>
            </a:r>
            <a:endParaRPr/>
          </a:p>
        </p:txBody>
      </p:sp>
      <p:sp>
        <p:nvSpPr>
          <p:cNvPr id="476" name="Google Shape;476;h1dcfdfe98ddf7468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Body markers -&gt; body rotations -&gt; </a:t>
            </a:r>
            <a:r>
              <a:rPr lang="en-US" err="1"/>
              <a:t>reletive</a:t>
            </a:r>
            <a:r>
              <a:rPr lang="en-US"/>
              <a:t> joint angles in 3 planes</a:t>
            </a:r>
          </a:p>
        </p:txBody>
      </p:sp>
      <p:sp>
        <p:nvSpPr>
          <p:cNvPr id="494" name="Google Shape;49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h73f6527df2f136e1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1" name="Google Shape;631;h73f6527df2f136e1_0_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1200" err="1">
                <a:solidFill>
                  <a:schemeClr val="dk1"/>
                </a:solidFill>
                <a:latin typeface="Calibri"/>
                <a:ea typeface="Calibri"/>
                <a:cs typeface="Calibri"/>
                <a:sym typeface="Calibri"/>
              </a:rPr>
              <a:t>Keypoint</a:t>
            </a:r>
            <a:r>
              <a:rPr lang="en-US" sz="1200">
                <a:solidFill>
                  <a:schemeClr val="dk1"/>
                </a:solidFill>
                <a:latin typeface="Calibri"/>
                <a:ea typeface="Calibri"/>
                <a:cs typeface="Calibri"/>
                <a:sym typeface="Calibri"/>
              </a:rPr>
              <a:t> error in mm is an engineering metric. </a:t>
            </a:r>
            <a:r>
              <a:rPr lang="en-US" sz="1200" err="1">
                <a:solidFill>
                  <a:schemeClr val="dk1"/>
                </a:solidFill>
                <a:latin typeface="Calibri"/>
                <a:ea typeface="Calibri"/>
                <a:cs typeface="Calibri"/>
                <a:sym typeface="Calibri"/>
              </a:rPr>
              <a:t>Biomechanists</a:t>
            </a:r>
            <a:r>
              <a:rPr lang="en-US" sz="1200">
                <a:solidFill>
                  <a:schemeClr val="dk1"/>
                </a:solidFill>
                <a:latin typeface="Calibri"/>
                <a:ea typeface="Calibri"/>
                <a:cs typeface="Calibri"/>
                <a:sym typeface="Calibri"/>
              </a:rPr>
              <a:t> care about joint angles, so we evaluated angular error in all three planes. Be honest about which planes are hard (usually transverse) — credibility sells.</a:t>
            </a:r>
            <a:r>
              <a:rPr lang="en-US"/>
              <a:t> </a:t>
            </a:r>
            <a:r>
              <a:rPr lang="en-US" sz="1200">
                <a:solidFill>
                  <a:schemeClr val="dk1"/>
                </a:solidFill>
                <a:latin typeface="Calibri"/>
                <a:ea typeface="Calibri"/>
                <a:cs typeface="Calibri"/>
                <a:sym typeface="Calibri"/>
              </a:rPr>
              <a:t> (~1.5 min)</a:t>
            </a:r>
            <a:endParaRPr/>
          </a:p>
        </p:txBody>
      </p:sp>
      <p:sp>
        <p:nvSpPr>
          <p:cNvPr id="632" name="Google Shape;632;h73f6527df2f136e1_0_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h3e742415b774d870_7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0" name="Google Shape;620;h3e742415b774d870_7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dirty="0" err="1">
                <a:solidFill>
                  <a:schemeClr val="dk1"/>
                </a:solidFill>
                <a:sym typeface="Calibri"/>
              </a:rPr>
              <a:t>Keypoint</a:t>
            </a:r>
            <a:r>
              <a:rPr lang="en-US" dirty="0">
                <a:solidFill>
                  <a:schemeClr val="dk1"/>
                </a:solidFill>
                <a:sym typeface="Calibri"/>
              </a:rPr>
              <a:t> error in mm is an engineering metric. </a:t>
            </a:r>
            <a:r>
              <a:rPr lang="en-US" dirty="0" err="1">
                <a:solidFill>
                  <a:schemeClr val="dk1"/>
                </a:solidFill>
                <a:sym typeface="Calibri"/>
              </a:rPr>
              <a:t>Biomechanists</a:t>
            </a:r>
            <a:r>
              <a:rPr lang="en-US" dirty="0">
                <a:solidFill>
                  <a:schemeClr val="dk1"/>
                </a:solidFill>
                <a:sym typeface="Calibri"/>
              </a:rPr>
              <a:t> care about joint angles, so we evaluated angular error in all three planes. Be honest about which planes are hard (usually transverse) — credibility sells.</a:t>
            </a:r>
            <a:r>
              <a:rPr lang="en-US" dirty="0"/>
              <a:t> </a:t>
            </a:r>
            <a:r>
              <a:rPr lang="en-US" dirty="0">
                <a:solidFill>
                  <a:schemeClr val="dk1"/>
                </a:solidFill>
                <a:sym typeface="Calibri"/>
              </a:rPr>
              <a:t> (~1.5 min)</a:t>
            </a:r>
            <a:endParaRPr lang="en-US" dirty="0"/>
          </a:p>
          <a:p>
            <a:pPr marL="0" indent="0"/>
            <a:r>
              <a:rPr lang="en-US" dirty="0" err="1"/>
              <a:t>Keypoint</a:t>
            </a:r>
            <a:r>
              <a:rPr lang="en-US" dirty="0"/>
              <a:t> error in mm is an engineering metric. </a:t>
            </a:r>
            <a:r>
              <a:rPr lang="en-US" dirty="0" err="1"/>
              <a:t>Biomechanists</a:t>
            </a:r>
            <a:r>
              <a:rPr lang="en-US" dirty="0"/>
              <a:t> care about joint angles, so we evaluated angular error in all three planes. Be honest about which planes are hard (usually transverse) — credibility sells.  (~1.5 min)</a:t>
            </a:r>
          </a:p>
          <a:p>
            <a:pPr marL="0" indent="0"/>
            <a:r>
              <a:rPr lang="en-US" dirty="0"/>
              <a:t> </a:t>
            </a:r>
          </a:p>
          <a:p>
            <a:pPr marL="0" indent="0"/>
            <a:r>
              <a:rPr lang="en-US" dirty="0"/>
              <a:t>Figure 5 context: r = 0.96 is the Pearson correlation of predicted versus ground-truth joint-angle time series in this illustrative example. It is not a 3D </a:t>
            </a:r>
            <a:r>
              <a:rPr lang="en-US" dirty="0" err="1"/>
              <a:t>keypoint</a:t>
            </a:r>
            <a:r>
              <a:rPr lang="en-US" dirty="0"/>
              <a:t>-position correlation or an overall model score. The paper computes correlation separately for each subject/action/speed/joint/plane combination on smoothed trajectories. Subtracting the mean angular offset does not change Pearson r. A high r therefore indicates similar temporal waveform shape, not necessarily low absolute angular error.</a:t>
            </a:r>
          </a:p>
          <a:p>
            <a:pPr marL="0" indent="0"/>
            <a:r>
              <a:rPr lang="en-US" dirty="0"/>
              <a:t> </a:t>
            </a:r>
          </a:p>
          <a:p>
            <a:pPr marL="0" indent="0"/>
            <a:r>
              <a:rPr lang="en-US" dirty="0"/>
              <a:t>The Figure 5 caption and figure do not identify the example joint, side, plane, subject, exercise, speed or model. The public plotting code generates many combinations but does not link a specific one to Figure 5. Do not label this example as a hip or a particular exercise without the original plotting record. The separate mean hip sagittal similarity of 0.96 in Section 3.2.2 is a different reported result.</a:t>
            </a:r>
          </a:p>
          <a:p>
            <a:pPr marL="0" indent="0"/>
            <a:r>
              <a:rPr lang="en-US" dirty="0"/>
              <a:t> </a:t>
            </a:r>
          </a:p>
          <a:p>
            <a:pPr marL="0" indent="0"/>
            <a:r>
              <a:rPr lang="en-US" dirty="0"/>
              <a:t>Source: Schreuder, Fourie &amp; Theart (2026), Sections 2.4.3-2.4.4 and Figure 5. https://doi.org/10.1080/21681163.2026.2727484</a:t>
            </a:r>
          </a:p>
          <a:p>
            <a:pPr marL="0" indent="0"/>
            <a:r>
              <a:rPr lang="en-US" dirty="0"/>
              <a:t>Analysis code: https://github.com/chris-schreuder/Markerless-Biomechanical-Analysis/blob/main/error_biomech/bio_eval_plots.py</a:t>
            </a:r>
          </a:p>
        </p:txBody>
      </p:sp>
      <p:sp>
        <p:nvSpPr>
          <p:cNvPr id="621" name="Google Shape;621;h3e742415b774d870_7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h1dcfdfe98ddf7468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8" name="Google Shape;638;h1dcfdfe98ddf7468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t>Biomechanists care about angles, not millimetres. Across all joints, frontal and sagittal errors are around 4–5°; transverse is the hardest plane, as expected for any video-based method. Be upfront about that — it builds credibility. Point out the best and worst segments on the bar chart. (~1.5 min)</a:t>
            </a:r>
          </a:p>
        </p:txBody>
      </p:sp>
      <p:sp>
        <p:nvSpPr>
          <p:cNvPr id="639" name="Google Shape;639;h1dcfdfe98ddf7468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6" name="Google Shape;64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err="1">
                <a:solidFill>
                  <a:schemeClr val="dk1"/>
                </a:solidFill>
                <a:latin typeface="Calibri"/>
                <a:ea typeface="Calibri"/>
                <a:cs typeface="Calibri"/>
                <a:sym typeface="Calibri"/>
              </a:rPr>
              <a:t>Markerless</a:t>
            </a:r>
            <a:r>
              <a:rPr lang="en-US" sz="1200">
                <a:solidFill>
                  <a:schemeClr val="dk1"/>
                </a:solidFill>
                <a:latin typeface="Calibri"/>
                <a:ea typeface="Calibri"/>
                <a:cs typeface="Calibri"/>
                <a:sym typeface="Calibri"/>
              </a:rPr>
              <a:t> data is noisy and has gaps (occlusions, missed detections). Normally gap-filling and smoothing are done after the whole recording is finished. We built an ML model that does it in real time, frame by frame. This is what makes live feedback possible. (~1.5 min)</a:t>
            </a:r>
            <a:endParaRPr/>
          </a:p>
        </p:txBody>
      </p:sp>
      <p:sp>
        <p:nvSpPr>
          <p:cNvPr id="647" name="Google Shape;647;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h73f6527df2f136e1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h73f6527df2f136e1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1200" err="1">
                <a:solidFill>
                  <a:schemeClr val="dk1"/>
                </a:solidFill>
                <a:latin typeface="Calibri"/>
                <a:ea typeface="Calibri"/>
                <a:cs typeface="Calibri"/>
                <a:sym typeface="Calibri"/>
              </a:rPr>
              <a:t>Markerless</a:t>
            </a:r>
            <a:r>
              <a:rPr lang="en-US" sz="1200">
                <a:solidFill>
                  <a:schemeClr val="dk1"/>
                </a:solidFill>
                <a:latin typeface="Calibri"/>
                <a:ea typeface="Calibri"/>
                <a:cs typeface="Calibri"/>
                <a:sym typeface="Calibri"/>
              </a:rPr>
              <a:t> data is noisy and has gaps (occlusions, missed detections). Normally gap-filling and smoothing are done after the whole recording is finished. We built an ML model that does it in real time, frame by frame. This is what makes live feedback possible.</a:t>
            </a:r>
            <a:r>
              <a:rPr lang="en-US"/>
              <a:t> </a:t>
            </a:r>
            <a:r>
              <a:rPr lang="en-US" sz="1200">
                <a:solidFill>
                  <a:schemeClr val="dk1"/>
                </a:solidFill>
                <a:latin typeface="Calibri"/>
                <a:ea typeface="Calibri"/>
                <a:cs typeface="Calibri"/>
                <a:sym typeface="Calibri"/>
              </a:rPr>
              <a:t> (~1.5 min)</a:t>
            </a:r>
            <a:endParaRPr/>
          </a:p>
        </p:txBody>
      </p:sp>
      <p:sp>
        <p:nvSpPr>
          <p:cNvPr id="677" name="Google Shape;677;h73f6527df2f136e1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3" name="Google Shape;693;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Act 3 (~4 min): ongoing work. Move briskly — one message per slide.</a:t>
            </a:r>
            <a:endParaRPr/>
          </a:p>
        </p:txBody>
      </p:sp>
      <p:sp>
        <p:nvSpPr>
          <p:cNvPr id="694" name="Google Shape;694;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Our training images come from marker-based sessions, so markers are visible. A model can learn to find the marker instead of the anatomical landmark — and then fail on people without markers. So we detect markers and </a:t>
            </a:r>
            <a:r>
              <a:rPr lang="en-US" sz="1200" err="1">
                <a:solidFill>
                  <a:schemeClr val="dk1"/>
                </a:solidFill>
                <a:latin typeface="Calibri"/>
                <a:ea typeface="Calibri"/>
                <a:cs typeface="Calibri"/>
                <a:sym typeface="Calibri"/>
              </a:rPr>
              <a:t>inpaint</a:t>
            </a:r>
            <a:r>
              <a:rPr lang="en-US" sz="1200">
                <a:solidFill>
                  <a:schemeClr val="dk1"/>
                </a:solidFill>
                <a:latin typeface="Calibri"/>
                <a:ea typeface="Calibri"/>
                <a:cs typeface="Calibri"/>
                <a:sym typeface="Calibri"/>
              </a:rPr>
              <a:t> them out before training. (~1.5 min)</a:t>
            </a:r>
            <a:endParaRPr/>
          </a:p>
        </p:txBody>
      </p:sp>
      <p:sp>
        <p:nvSpPr>
          <p:cNvPr id="702" name="Google Shape;70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One take from all six cameras at once, laid out as seen from above: the subject faces the top row. Markers are visible on every limb in every view, about 29 per camera per frame, and they appear in all 2.9 million frames of the dataset. That is what we have to remove.</a:t>
            </a:r>
            <a:endParaRPr/>
          </a:p>
        </p:txBody>
      </p:sp>
      <p:sp>
        <p:nvSpPr>
          <p:cNvPr id="702" name="Google Shape;70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Step one is detection. We fine-tuned a YOLO26 medium segmentation model at 1024 pixels on our marker annotations. On the validation set it reaches 95.6 percent mask </a:t>
            </a:r>
            <a:r>
              <a:rPr lang="en-US" sz="1200" err="1">
                <a:solidFill>
                  <a:schemeClr val="dk1"/>
                </a:solidFill>
                <a:latin typeface="Calibri"/>
                <a:ea typeface="Calibri"/>
                <a:cs typeface="Calibri"/>
                <a:sym typeface="Calibri"/>
              </a:rPr>
              <a:t>mAP</a:t>
            </a:r>
            <a:r>
              <a:rPr lang="en-US" sz="1200">
                <a:solidFill>
                  <a:schemeClr val="dk1"/>
                </a:solidFill>
                <a:latin typeface="Calibri"/>
                <a:ea typeface="Calibri"/>
                <a:cs typeface="Calibri"/>
                <a:sym typeface="Calibri"/>
              </a:rPr>
              <a:t> at 0.5, with 96 percent precision and 94 percent recall, at about 3.8 milliseconds per crop. Pink shows the masks; in this clip it finds about 174 markers per frame across the six views.</a:t>
            </a:r>
            <a:endParaRPr/>
          </a:p>
        </p:txBody>
      </p:sp>
      <p:sp>
        <p:nvSpPr>
          <p:cNvPr id="702" name="Google Shape;70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Step two fills each masked region with MI-GAN, working at full resolution in 512-pixel tiles. That gives 2.9 million clean training frames across all six cameras, with no errors.</a:t>
            </a:r>
            <a:endParaRPr/>
          </a:p>
        </p:txBody>
      </p:sp>
      <p:sp>
        <p:nvSpPr>
          <p:cNvPr id="702" name="Google Shape;70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Same frames: raw on the left of the divider, cleaned on the right. The markers disappear while the body and pose stay the same. Next we retrain pose estimation on the clean frames and compare it with the model trained with markers visible.</a:t>
            </a:r>
            <a:endParaRPr/>
          </a:p>
        </p:txBody>
      </p:sp>
      <p:sp>
        <p:nvSpPr>
          <p:cNvPr id="702" name="Google Shape;70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6" name="Google Shape;72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Using game-engine human models, we can generate unlimited, perfectly labelled 3D data: any body type, clothing, lighting or camera angle — with exact ground truth and no markers at all. (~1 min)</a:t>
            </a:r>
            <a:endParaRPr/>
          </a:p>
        </p:txBody>
      </p:sp>
      <p:sp>
        <p:nvSpPr>
          <p:cNvPr id="727" name="Google Shape;72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2" name="Google Shape;76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Where should the cameras go? In simulation we can test layouts before buying or mounting anything — fewer cameras, placed well. This directly serves the low-resource goal. (~1 min)</a:t>
            </a:r>
            <a:endParaRPr/>
          </a:p>
        </p:txBody>
      </p:sp>
      <p:sp>
        <p:nvSpPr>
          <p:cNvPr id="763" name="Google Shape;76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a:extLst>
            <a:ext uri="{FF2B5EF4-FFF2-40B4-BE49-F238E27FC236}">
              <a16:creationId xmlns:a16="http://schemas.microsoft.com/office/drawing/2014/main" id="{F2077E21-3798-0B8A-4F35-3199C572F71A}"/>
            </a:ext>
          </a:extLst>
        </p:cNvPr>
        <p:cNvGrpSpPr/>
        <p:nvPr/>
      </p:nvGrpSpPr>
      <p:grpSpPr>
        <a:xfrm>
          <a:off x="0" y="0"/>
          <a:ext cx="0" cy="0"/>
          <a:chOff x="0" y="0"/>
          <a:chExt cx="0" cy="0"/>
        </a:xfrm>
      </p:grpSpPr>
      <p:sp>
        <p:nvSpPr>
          <p:cNvPr id="761" name="Google Shape;761;p18:notes">
            <a:extLst>
              <a:ext uri="{FF2B5EF4-FFF2-40B4-BE49-F238E27FC236}">
                <a16:creationId xmlns:a16="http://schemas.microsoft.com/office/drawing/2014/main" id="{5A1E0333-7749-D109-35AC-057456EEC60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2" name="Google Shape;762;p18:notes">
            <a:extLst>
              <a:ext uri="{FF2B5EF4-FFF2-40B4-BE49-F238E27FC236}">
                <a16:creationId xmlns:a16="http://schemas.microsoft.com/office/drawing/2014/main" id="{A40FB32A-23F7-BF34-679D-FFED36E15CB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Where should the cameras go? In simulation we can test layouts before buying or mounting anything — fewer cameras, placed well. This directly serves the low-resource goal. (~1 min)</a:t>
            </a:r>
            <a:endParaRPr/>
          </a:p>
        </p:txBody>
      </p:sp>
      <p:sp>
        <p:nvSpPr>
          <p:cNvPr id="763" name="Google Shape;763;p18:notes">
            <a:extLst>
              <a:ext uri="{FF2B5EF4-FFF2-40B4-BE49-F238E27FC236}">
                <a16:creationId xmlns:a16="http://schemas.microsoft.com/office/drawing/2014/main" id="{29827E6A-230D-9CA2-6318-2E13EE08A88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4437919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7" name="Google Shape;79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Act 4 (~2 min): close the loop back to the athlete and the practitioners from Act 1.</a:t>
            </a:r>
            <a:endParaRPr/>
          </a:p>
        </p:txBody>
      </p:sp>
      <p:sp>
        <p:nvSpPr>
          <p:cNvPr id="798" name="Google Shape;79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5" name="Google Shape;80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sz="1200">
                <a:solidFill>
                  <a:schemeClr val="dk1"/>
                </a:solidFill>
                <a:latin typeface="Calibri"/>
                <a:ea typeface="Calibri"/>
                <a:cs typeface="Calibri"/>
                <a:sym typeface="Calibri"/>
              </a:rPr>
              <a:t>Reveal the feedback UI. If you have a video of the live system, play it here and let it run. The athlete, now with live joint angles and instant flags. (~1 min)</a:t>
            </a:r>
            <a:endParaRPr/>
          </a:p>
        </p:txBody>
      </p:sp>
      <p:sp>
        <p:nvSpPr>
          <p:cNvPr id="806" name="Google Shape;80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5" name="Google Shape;80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sz="1200">
                <a:solidFill>
                  <a:schemeClr val="dk1"/>
                </a:solidFill>
                <a:latin typeface="Calibri"/>
                <a:ea typeface="Calibri"/>
                <a:cs typeface="Calibri"/>
                <a:sym typeface="Calibri"/>
              </a:rPr>
              <a:t>Reveal the feedback UI. If you have a video of the live system, play it here and let it run. The athlete, now with live joint angles and instant flags. (~1 min)</a:t>
            </a:r>
            <a:endParaRPr/>
          </a:p>
        </p:txBody>
      </p:sp>
      <p:sp>
        <p:nvSpPr>
          <p:cNvPr id="806" name="Google Shape;80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556389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t>Close the loop: the same three settings from the start of the talk — now with data. End on the impact, not the method. (~45s)</a:t>
            </a:r>
          </a:p>
        </p:txBody>
      </p:sp>
      <p:sp>
        <p:nvSpPr>
          <p:cNvPr id="835" name="Google Shape;835;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2" name="Google Shape;862;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Thank the team, collaborators and funders. Leave the QR code up during questions. (~20s)</a:t>
            </a:r>
            <a:endParaRPr/>
          </a:p>
        </p:txBody>
      </p:sp>
      <p:sp>
        <p:nvSpPr>
          <p:cNvPr id="863" name="Google Shape;863;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solidFill>
                  <a:srgbClr val="000000"/>
                </a:solidFill>
              </a:rPr>
              <a:t>Cover/End slide layout</a:t>
            </a:r>
            <a:endParaRPr lang="en-ZA" b="1" i="0">
              <a:solidFill>
                <a:srgbClr val="252423"/>
              </a:solidFill>
              <a:effectLst/>
              <a:latin typeface="-apple-system"/>
            </a:endParaRPr>
          </a:p>
          <a:p>
            <a:endParaRPr lang="en-ZA" b="0" i="0">
              <a:solidFill>
                <a:srgbClr val="252423"/>
              </a:solidFill>
              <a:effectLst/>
              <a:latin typeface="-apple-system"/>
            </a:endParaRPr>
          </a:p>
          <a:p>
            <a:r>
              <a:rPr lang="en-GB">
                <a:solidFill>
                  <a:srgbClr val="000000"/>
                </a:solidFill>
              </a:rPr>
              <a:t>To change the picture: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Raleway" panose="020B0003030101060003" pitchFamily="34" charset="0"/>
              </a:rPr>
              <a:t>Select the picture by clicking on it near the bottom of the slide (under the title placeholder), then click on the </a:t>
            </a:r>
            <a:r>
              <a:rPr lang="en-GB" b="1">
                <a:solidFill>
                  <a:srgbClr val="000000"/>
                </a:solidFill>
                <a:latin typeface="Raleway" panose="020B0003030101060003" pitchFamily="34" charset="0"/>
              </a:rPr>
              <a:t>Picture Format </a:t>
            </a:r>
            <a:r>
              <a:rPr lang="en-GB" b="0">
                <a:solidFill>
                  <a:srgbClr val="000000"/>
                </a:solidFill>
                <a:latin typeface="Raleway" panose="020B0003030101060003" pitchFamily="34" charset="0"/>
              </a:rPr>
              <a:t>tab.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Raleway" panose="020B0003030101060003" pitchFamily="34" charset="0"/>
              </a:rPr>
              <a:t>Click on the </a:t>
            </a:r>
            <a:r>
              <a:rPr lang="en-GB" b="1">
                <a:solidFill>
                  <a:srgbClr val="000000"/>
                </a:solidFill>
                <a:latin typeface="Raleway" panose="020B0003030101060003" pitchFamily="34" charset="0"/>
              </a:rPr>
              <a:t>Change Picture</a:t>
            </a:r>
            <a:r>
              <a:rPr lang="en-GB" b="0">
                <a:solidFill>
                  <a:srgbClr val="000000"/>
                </a:solidFill>
                <a:latin typeface="Raleway" panose="020B0003030101060003" pitchFamily="34" charset="0"/>
              </a:rPr>
              <a:t> icon and choose the </a:t>
            </a:r>
            <a:r>
              <a:rPr lang="en-GB" b="1">
                <a:solidFill>
                  <a:srgbClr val="000000"/>
                </a:solidFill>
                <a:latin typeface="Raleway" panose="020B0003030101060003" pitchFamily="34" charset="0"/>
              </a:rPr>
              <a:t>From a File/This Device… </a:t>
            </a:r>
            <a:r>
              <a:rPr lang="en-GB" b="0">
                <a:solidFill>
                  <a:srgbClr val="000000"/>
                </a:solidFill>
                <a:latin typeface="Raleway" panose="020B0003030101060003" pitchFamily="34" charset="0"/>
              </a:rPr>
              <a:t>option.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rgbClr val="000000"/>
                </a:solidFill>
                <a:latin typeface="Raleway" panose="020B0003030101060003" pitchFamily="34" charset="0"/>
              </a:rPr>
              <a:t>Browse and select a picture and click on the </a:t>
            </a:r>
            <a:r>
              <a:rPr lang="en-GB" b="1">
                <a:solidFill>
                  <a:srgbClr val="000000"/>
                </a:solidFill>
                <a:latin typeface="Raleway" panose="020B0003030101060003" pitchFamily="34" charset="0"/>
              </a:rPr>
              <a:t>Insert</a:t>
            </a:r>
            <a:r>
              <a:rPr lang="en-GB" b="0">
                <a:solidFill>
                  <a:srgbClr val="000000"/>
                </a:solidFill>
                <a:latin typeface="Raleway" panose="020B0003030101060003" pitchFamily="34" charset="0"/>
              </a:rPr>
              <a:t> button.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0000"/>
              </a:solidFill>
              <a:latin typeface="Raleway" panose="020B00030301010600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Raleway" panose="020B0003030101060003" pitchFamily="34" charset="0"/>
              </a:rPr>
              <a:t>Use the </a:t>
            </a:r>
            <a:r>
              <a:rPr lang="en-GB" b="1">
                <a:solidFill>
                  <a:srgbClr val="000000"/>
                </a:solidFill>
                <a:latin typeface="Raleway" panose="020B0003030101060003" pitchFamily="34" charset="0"/>
              </a:rPr>
              <a:t>Crop</a:t>
            </a:r>
            <a:r>
              <a:rPr lang="en-GB" b="0">
                <a:solidFill>
                  <a:srgbClr val="000000"/>
                </a:solidFill>
                <a:latin typeface="Raleway" panose="020B0003030101060003" pitchFamily="34" charset="0"/>
              </a:rPr>
              <a:t> command to adjust the image.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Raleway" panose="020B0003030101060003" pitchFamily="34" charset="0"/>
              </a:rPr>
              <a:t>Click on the </a:t>
            </a:r>
            <a:r>
              <a:rPr lang="en-GB" b="1">
                <a:solidFill>
                  <a:srgbClr val="000000"/>
                </a:solidFill>
                <a:latin typeface="Raleway" panose="020B0003030101060003" pitchFamily="34" charset="0"/>
              </a:rPr>
              <a:t>Crop</a:t>
            </a:r>
            <a:r>
              <a:rPr lang="en-GB" b="0">
                <a:solidFill>
                  <a:srgbClr val="000000"/>
                </a:solidFill>
                <a:latin typeface="Raleway" panose="020B0003030101060003" pitchFamily="34" charset="0"/>
              </a:rPr>
              <a:t> command again to apply the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0000"/>
              </a:solidFill>
              <a:latin typeface="Raleway" panose="020B00030301010600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Raleway" panose="020B0003030101060003" pitchFamily="34" charset="0"/>
              </a:rPr>
              <a:t>Remember to add image attributions to photographs or artworks.</a:t>
            </a:r>
          </a:p>
        </p:txBody>
      </p:sp>
      <p:sp>
        <p:nvSpPr>
          <p:cNvPr id="4" name="Slide Number Placeholder 3"/>
          <p:cNvSpPr>
            <a:spLocks noGrp="1"/>
          </p:cNvSpPr>
          <p:nvPr>
            <p:ph type="sldNum" sz="quarter" idx="5"/>
          </p:nvPr>
        </p:nvSpPr>
        <p:spPr/>
        <p:txBody>
          <a:bodyPr/>
          <a:lstStyle/>
          <a:p>
            <a:fld id="{99BF6EFC-B03E-874C-9CD9-41B66C8AE1E7}" type="slidenum">
              <a:rPr lang="en-US" smtClean="0"/>
              <a:t>37</a:t>
            </a:fld>
            <a:endParaRPr lang="en-US"/>
          </a:p>
        </p:txBody>
      </p:sp>
    </p:spTree>
    <p:extLst>
      <p:ext uri="{BB962C8B-B14F-4D97-AF65-F5344CB8AC3E}">
        <p14:creationId xmlns:p14="http://schemas.microsoft.com/office/powerpoint/2010/main" val="4277178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End slide">
  <p:cSld name="Cover/End slide">
    <p:spTree>
      <p:nvGrpSpPr>
        <p:cNvPr id="1" name="Shape 17"/>
        <p:cNvGrpSpPr/>
        <p:nvPr/>
      </p:nvGrpSpPr>
      <p:grpSpPr>
        <a:xfrm>
          <a:off x="0" y="0"/>
          <a:ext cx="0" cy="0"/>
          <a:chOff x="0" y="0"/>
          <a:chExt cx="0" cy="0"/>
        </a:xfrm>
      </p:grpSpPr>
      <p:sp>
        <p:nvSpPr>
          <p:cNvPr id="18" name="Google Shape;18;p2"/>
          <p:cNvSpPr>
            <a:spLocks noGrp="1"/>
          </p:cNvSpPr>
          <p:nvPr>
            <p:ph type="pic" idx="2"/>
          </p:nvPr>
        </p:nvSpPr>
        <p:spPr>
          <a:xfrm>
            <a:off x="0" y="-2"/>
            <a:ext cx="12192000" cy="6858001"/>
          </a:xfrm>
          <a:prstGeom prst="rect">
            <a:avLst/>
          </a:prstGeom>
          <a:solidFill>
            <a:srgbClr val="F2F2F2"/>
          </a:solidFill>
          <a:ln>
            <a:noFill/>
          </a:ln>
        </p:spPr>
        <p:txBody>
          <a:bodyPr/>
          <a:lstStyle/>
          <a:p>
            <a:endParaRPr lang="en-US"/>
          </a:p>
        </p:txBody>
      </p:sp>
      <p:sp>
        <p:nvSpPr>
          <p:cNvPr id="19" name="Google Shape;19;p2"/>
          <p:cNvSpPr txBox="1">
            <a:spLocks noGrp="1"/>
          </p:cNvSpPr>
          <p:nvPr>
            <p:ph type="title"/>
          </p:nvPr>
        </p:nvSpPr>
        <p:spPr>
          <a:xfrm>
            <a:off x="0" y="2700954"/>
            <a:ext cx="4411640" cy="14560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Trebuchet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olid maroon background slide">
  <p:cSld name="Solid maroon background slide">
    <p:bg>
      <p:bgPr>
        <a:solidFill>
          <a:schemeClr val="accent1"/>
        </a:solidFill>
        <a:effectLst/>
      </p:bgPr>
    </p:bg>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10004928" y="7654"/>
            <a:ext cx="2187072" cy="6866389"/>
          </a:xfrm>
          <a:prstGeom prst="rect">
            <a:avLst/>
          </a:prstGeom>
          <a:noFill/>
          <a:ln>
            <a:noFill/>
          </a:ln>
        </p:spPr>
      </p:pic>
      <p:sp>
        <p:nvSpPr>
          <p:cNvPr id="22" name="Google Shape;22;p3"/>
          <p:cNvSpPr txBox="1">
            <a:spLocks noGrp="1"/>
          </p:cNvSpPr>
          <p:nvPr>
            <p:ph type="title"/>
          </p:nvPr>
        </p:nvSpPr>
        <p:spPr>
          <a:xfrm>
            <a:off x="340242" y="3429000"/>
            <a:ext cx="8917172" cy="14560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Trebuchet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3" name="Google Shape;23;p3"/>
          <p:cNvPicPr preferRelativeResize="0"/>
          <p:nvPr/>
        </p:nvPicPr>
        <p:blipFill rotWithShape="1">
          <a:blip r:embed="rId3">
            <a:alphaModFix/>
          </a:blip>
          <a:srcRect/>
          <a:stretch/>
        </p:blipFill>
        <p:spPr>
          <a:xfrm>
            <a:off x="0" y="1"/>
            <a:ext cx="3329614" cy="1800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on white bg">
  <p:cSld name="Title and content on white bg">
    <p:spTree>
      <p:nvGrpSpPr>
        <p:cNvPr id="1" name="Shape 24"/>
        <p:cNvGrpSpPr/>
        <p:nvPr/>
      </p:nvGrpSpPr>
      <p:grpSpPr>
        <a:xfrm>
          <a:off x="0" y="0"/>
          <a:ext cx="0" cy="0"/>
          <a:chOff x="0" y="0"/>
          <a:chExt cx="0" cy="0"/>
        </a:xfrm>
      </p:grpSpPr>
      <p:sp>
        <p:nvSpPr>
          <p:cNvPr id="25" name="Google Shape;25;p4"/>
          <p:cNvSpPr txBox="1">
            <a:spLocks noGrp="1"/>
          </p:cNvSpPr>
          <p:nvPr>
            <p:ph type="body" idx="1"/>
          </p:nvPr>
        </p:nvSpPr>
        <p:spPr>
          <a:xfrm>
            <a:off x="347907" y="1707775"/>
            <a:ext cx="11489673" cy="478517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Picture placeholder slide">
  <p:cSld name="Picture placeholder slide">
    <p:bg>
      <p:bgPr>
        <a:solidFill>
          <a:schemeClr val="accent1"/>
        </a:solidFill>
        <a:effectLst/>
      </p:bgPr>
    </p:bg>
    <p:spTree>
      <p:nvGrpSpPr>
        <p:cNvPr id="1" name="Shape 27"/>
        <p:cNvGrpSpPr/>
        <p:nvPr/>
      </p:nvGrpSpPr>
      <p:grpSpPr>
        <a:xfrm>
          <a:off x="0" y="0"/>
          <a:ext cx="0" cy="0"/>
          <a:chOff x="0" y="0"/>
          <a:chExt cx="0" cy="0"/>
        </a:xfrm>
      </p:grpSpPr>
      <p:sp>
        <p:nvSpPr>
          <p:cNvPr id="28" name="Google Shape;28;p5"/>
          <p:cNvSpPr>
            <a:spLocks noGrp="1"/>
          </p:cNvSpPr>
          <p:nvPr>
            <p:ph type="pic" idx="2"/>
          </p:nvPr>
        </p:nvSpPr>
        <p:spPr>
          <a:xfrm>
            <a:off x="0" y="0"/>
            <a:ext cx="12192000" cy="6153150"/>
          </a:xfrm>
          <a:prstGeom prst="rect">
            <a:avLst/>
          </a:prstGeom>
          <a:solidFill>
            <a:schemeClr val="lt1"/>
          </a:solidFill>
          <a:ln>
            <a:noFill/>
          </a:ln>
        </p:spPr>
      </p:sp>
      <p:sp>
        <p:nvSpPr>
          <p:cNvPr id="29" name="Google Shape;29;p5"/>
          <p:cNvSpPr txBox="1">
            <a:spLocks noGrp="1"/>
          </p:cNvSpPr>
          <p:nvPr>
            <p:ph type="title"/>
          </p:nvPr>
        </p:nvSpPr>
        <p:spPr>
          <a:xfrm>
            <a:off x="340242" y="3429000"/>
            <a:ext cx="8917172" cy="14560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Trebuchet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on white bg with pattern">
  <p:cSld name="Title and content on white bg with pattern">
    <p:bg>
      <p:bgPr>
        <a:solidFill>
          <a:schemeClr val="lt1"/>
        </a:solidFill>
        <a:effectLst/>
      </p:bgPr>
    </p:bg>
    <p:spTree>
      <p:nvGrpSpPr>
        <p:cNvPr id="1" name="Shape 30"/>
        <p:cNvGrpSpPr/>
        <p:nvPr/>
      </p:nvGrpSpPr>
      <p:grpSpPr>
        <a:xfrm>
          <a:off x="0" y="0"/>
          <a:ext cx="0" cy="0"/>
          <a:chOff x="0" y="0"/>
          <a:chExt cx="0" cy="0"/>
        </a:xfrm>
      </p:grpSpPr>
      <p:pic>
        <p:nvPicPr>
          <p:cNvPr id="31" name="Google Shape;31;p6"/>
          <p:cNvPicPr preferRelativeResize="0"/>
          <p:nvPr/>
        </p:nvPicPr>
        <p:blipFill rotWithShape="1">
          <a:blip r:embed="rId2">
            <a:alphaModFix amt="40000"/>
          </a:blip>
          <a:srcRect/>
          <a:stretch/>
        </p:blipFill>
        <p:spPr>
          <a:xfrm>
            <a:off x="1379" y="1417674"/>
            <a:ext cx="12190620" cy="5180748"/>
          </a:xfrm>
          <a:prstGeom prst="rect">
            <a:avLst/>
          </a:prstGeom>
          <a:noFill/>
          <a:ln>
            <a:noFill/>
          </a:ln>
        </p:spPr>
      </p:pic>
      <p:sp>
        <p:nvSpPr>
          <p:cNvPr id="32" name="Google Shape;32;p6"/>
          <p:cNvSpPr txBox="1">
            <a:spLocks noGrp="1"/>
          </p:cNvSpPr>
          <p:nvPr>
            <p:ph type="body" idx="1"/>
          </p:nvPr>
        </p:nvSpPr>
        <p:spPr>
          <a:xfrm>
            <a:off x="347329" y="1701053"/>
            <a:ext cx="11506253" cy="47938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title"/>
          </p:nvPr>
        </p:nvSpPr>
        <p:spPr>
          <a:xfrm>
            <a:off x="347329" y="266387"/>
            <a:ext cx="8902997" cy="101917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845">
          <p15:clr>
            <a:srgbClr val="FBAE40"/>
          </p15:clr>
        </p15:guide>
        <p15:guide id="2" orient="horz" pos="86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ub-heading and content on white bg with pattern panel">
  <p:cSld name="Title, sub-heading and content on white bg with pattern panel">
    <p:spTree>
      <p:nvGrpSpPr>
        <p:cNvPr id="1" name="Shape 34"/>
        <p:cNvGrpSpPr/>
        <p:nvPr/>
      </p:nvGrpSpPr>
      <p:grpSpPr>
        <a:xfrm>
          <a:off x="0" y="0"/>
          <a:ext cx="0" cy="0"/>
          <a:chOff x="0" y="0"/>
          <a:chExt cx="0" cy="0"/>
        </a:xfrm>
      </p:grpSpPr>
      <p:pic>
        <p:nvPicPr>
          <p:cNvPr id="35" name="Google Shape;35;p7"/>
          <p:cNvPicPr preferRelativeResize="0"/>
          <p:nvPr/>
        </p:nvPicPr>
        <p:blipFill rotWithShape="1">
          <a:blip r:embed="rId2">
            <a:alphaModFix amt="40000"/>
          </a:blip>
          <a:srcRect/>
          <a:stretch/>
        </p:blipFill>
        <p:spPr>
          <a:xfrm>
            <a:off x="1379" y="1417790"/>
            <a:ext cx="4041984" cy="5180631"/>
          </a:xfrm>
          <a:prstGeom prst="rect">
            <a:avLst/>
          </a:prstGeom>
          <a:noFill/>
          <a:ln>
            <a:noFill/>
          </a:ln>
        </p:spPr>
      </p:pic>
      <p:sp>
        <p:nvSpPr>
          <p:cNvPr id="36" name="Google Shape;36;p7"/>
          <p:cNvSpPr txBox="1">
            <a:spLocks noGrp="1"/>
          </p:cNvSpPr>
          <p:nvPr>
            <p:ph type="body" idx="1"/>
          </p:nvPr>
        </p:nvSpPr>
        <p:spPr>
          <a:xfrm>
            <a:off x="4298506" y="1701053"/>
            <a:ext cx="7553252" cy="479718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7"/>
          <p:cNvSpPr txBox="1">
            <a:spLocks noGrp="1"/>
          </p:cNvSpPr>
          <p:nvPr>
            <p:ph type="body" idx="2"/>
          </p:nvPr>
        </p:nvSpPr>
        <p:spPr>
          <a:xfrm>
            <a:off x="340242" y="1701053"/>
            <a:ext cx="3703121" cy="4797183"/>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800"/>
              <a:buFont typeface="Trebuchet MS"/>
              <a:buNone/>
              <a:defRPr sz="2800" b="1" i="0">
                <a:solidFill>
                  <a:schemeClr val="dk1"/>
                </a:solidFill>
                <a:latin typeface="Trebuchet MS"/>
                <a:ea typeface="Trebuchet MS"/>
                <a:cs typeface="Trebuchet MS"/>
                <a:sym typeface="Trebuchet MS"/>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7"/>
          <p:cNvSpPr txBox="1">
            <a:spLocks noGrp="1"/>
          </p:cNvSpPr>
          <p:nvPr>
            <p:ph type="title"/>
          </p:nvPr>
        </p:nvSpPr>
        <p:spPr>
          <a:xfrm>
            <a:off x="340242" y="265295"/>
            <a:ext cx="8910084" cy="101917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3200"/>
              <a:buFont typeface="Trebuchet MS"/>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ual layout slide on white bg">
  <p:cSld name="Dual layout slide on white bg">
    <p:spTree>
      <p:nvGrpSpPr>
        <p:cNvPr id="1" name="Shape 39"/>
        <p:cNvGrpSpPr/>
        <p:nvPr/>
      </p:nvGrpSpPr>
      <p:grpSpPr>
        <a:xfrm>
          <a:off x="0" y="0"/>
          <a:ext cx="0" cy="0"/>
          <a:chOff x="0" y="0"/>
          <a:chExt cx="0" cy="0"/>
        </a:xfrm>
      </p:grpSpPr>
      <p:sp>
        <p:nvSpPr>
          <p:cNvPr id="40" name="Google Shape;40;p8"/>
          <p:cNvSpPr/>
          <p:nvPr/>
        </p:nvSpPr>
        <p:spPr>
          <a:xfrm>
            <a:off x="0" y="0"/>
            <a:ext cx="12192000" cy="133895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1" name="Google Shape;41;p8"/>
          <p:cNvSpPr txBox="1">
            <a:spLocks noGrp="1"/>
          </p:cNvSpPr>
          <p:nvPr>
            <p:ph type="body" idx="1"/>
          </p:nvPr>
        </p:nvSpPr>
        <p:spPr>
          <a:xfrm>
            <a:off x="6305552" y="1701053"/>
            <a:ext cx="5546206" cy="4788936"/>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400"/>
              <a:buFont typeface="Arial"/>
              <a:buNone/>
              <a:defRPr i="1">
                <a:solidFill>
                  <a:schemeClr val="dk1"/>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8"/>
          <p:cNvSpPr txBox="1">
            <a:spLocks noGrp="1"/>
          </p:cNvSpPr>
          <p:nvPr>
            <p:ph type="body" idx="2"/>
          </p:nvPr>
        </p:nvSpPr>
        <p:spPr>
          <a:xfrm>
            <a:off x="6305550" y="219918"/>
            <a:ext cx="5546208" cy="101917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200"/>
              <a:buFont typeface="Trebuchet MS"/>
              <a:buNone/>
              <a:defRPr sz="3200" b="1" i="1">
                <a:solidFill>
                  <a:schemeClr val="accent1"/>
                </a:solidFill>
                <a:latin typeface="Trebuchet MS"/>
                <a:ea typeface="Trebuchet MS"/>
                <a:cs typeface="Trebuchet MS"/>
                <a:sym typeface="Trebuchet MS"/>
              </a:defRPr>
            </a:lvl1pPr>
            <a:lvl2pPr marL="914400" lvl="1" indent="-228600" algn="l">
              <a:lnSpc>
                <a:spcPct val="100000"/>
              </a:lnSpc>
              <a:spcBef>
                <a:spcPts val="500"/>
              </a:spcBef>
              <a:spcAft>
                <a:spcPts val="0"/>
              </a:spcAft>
              <a:buSzPts val="2200"/>
              <a:buFont typeface="Trebuchet MS"/>
              <a:buNone/>
              <a:defRPr/>
            </a:lvl2pPr>
            <a:lvl3pPr marL="1371600" lvl="2" indent="-228600" algn="l">
              <a:lnSpc>
                <a:spcPct val="100000"/>
              </a:lnSpc>
              <a:spcBef>
                <a:spcPts val="500"/>
              </a:spcBef>
              <a:spcAft>
                <a:spcPts val="0"/>
              </a:spcAft>
              <a:buSzPts val="2000"/>
              <a:buFont typeface="Trebuchet MS"/>
              <a:buNone/>
              <a:defRPr/>
            </a:lvl3pPr>
            <a:lvl4pPr marL="1828800" lvl="3" indent="-228600" algn="l">
              <a:lnSpc>
                <a:spcPct val="100000"/>
              </a:lnSpc>
              <a:spcBef>
                <a:spcPts val="500"/>
              </a:spcBef>
              <a:spcAft>
                <a:spcPts val="0"/>
              </a:spcAft>
              <a:buSzPts val="1800"/>
              <a:buFont typeface="Trebuchet MS"/>
              <a:buNone/>
              <a:defRPr/>
            </a:lvl4pPr>
            <a:lvl5pPr marL="2286000" lvl="4" indent="-228600" algn="l">
              <a:lnSpc>
                <a:spcPct val="100000"/>
              </a:lnSpc>
              <a:spcBef>
                <a:spcPts val="500"/>
              </a:spcBef>
              <a:spcAft>
                <a:spcPts val="0"/>
              </a:spcAft>
              <a:buSzPts val="1800"/>
              <a:buFont typeface="Trebuchet MS"/>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8"/>
          <p:cNvSpPr txBox="1">
            <a:spLocks noGrp="1"/>
          </p:cNvSpPr>
          <p:nvPr>
            <p:ph type="body" idx="3"/>
          </p:nvPr>
        </p:nvSpPr>
        <p:spPr>
          <a:xfrm>
            <a:off x="340242" y="1701053"/>
            <a:ext cx="5546208" cy="4788936"/>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400"/>
              <a:buFont typeface="Arial"/>
              <a:buNone/>
              <a:defRPr>
                <a:solidFill>
                  <a:schemeClr val="dk1"/>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8"/>
          <p:cNvSpPr txBox="1">
            <a:spLocks noGrp="1"/>
          </p:cNvSpPr>
          <p:nvPr>
            <p:ph type="title"/>
          </p:nvPr>
        </p:nvSpPr>
        <p:spPr>
          <a:xfrm>
            <a:off x="340242" y="219918"/>
            <a:ext cx="5546209" cy="1019176"/>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200"/>
              <a:buFont typeface="Trebuchet M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x columns slide on white bg">
  <p:cSld name="3x columns slide on white bg">
    <p:spTree>
      <p:nvGrpSpPr>
        <p:cNvPr id="1" name="Shape 45"/>
        <p:cNvGrpSpPr/>
        <p:nvPr/>
      </p:nvGrpSpPr>
      <p:grpSpPr>
        <a:xfrm>
          <a:off x="0" y="0"/>
          <a:ext cx="0" cy="0"/>
          <a:chOff x="0" y="0"/>
          <a:chExt cx="0" cy="0"/>
        </a:xfrm>
      </p:grpSpPr>
      <p:sp>
        <p:nvSpPr>
          <p:cNvPr id="46" name="Google Shape;46;p9"/>
          <p:cNvSpPr/>
          <p:nvPr/>
        </p:nvSpPr>
        <p:spPr>
          <a:xfrm>
            <a:off x="0" y="0"/>
            <a:ext cx="12192000" cy="133895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7" name="Google Shape;47;p9"/>
          <p:cNvSpPr txBox="1">
            <a:spLocks noGrp="1"/>
          </p:cNvSpPr>
          <p:nvPr>
            <p:ph type="body" idx="1"/>
          </p:nvPr>
        </p:nvSpPr>
        <p:spPr>
          <a:xfrm>
            <a:off x="8253778" y="1701053"/>
            <a:ext cx="3600000" cy="4797184"/>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400"/>
              <a:buFont typeface="Arial"/>
              <a:buNone/>
              <a:defRPr i="0"/>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9"/>
          <p:cNvSpPr txBox="1">
            <a:spLocks noGrp="1"/>
          </p:cNvSpPr>
          <p:nvPr>
            <p:ph type="body" idx="2"/>
          </p:nvPr>
        </p:nvSpPr>
        <p:spPr>
          <a:xfrm>
            <a:off x="8253778" y="216396"/>
            <a:ext cx="3600000" cy="106730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200"/>
              <a:buFont typeface="Trebuchet MS"/>
              <a:buNone/>
              <a:defRPr sz="3200" b="1" i="0">
                <a:solidFill>
                  <a:schemeClr val="accent1"/>
                </a:solidFill>
                <a:latin typeface="Trebuchet MS"/>
                <a:ea typeface="Trebuchet MS"/>
                <a:cs typeface="Trebuchet MS"/>
                <a:sym typeface="Trebuchet MS"/>
              </a:defRPr>
            </a:lvl1pPr>
            <a:lvl2pPr marL="914400" lvl="1" indent="-228600" algn="l">
              <a:lnSpc>
                <a:spcPct val="100000"/>
              </a:lnSpc>
              <a:spcBef>
                <a:spcPts val="500"/>
              </a:spcBef>
              <a:spcAft>
                <a:spcPts val="0"/>
              </a:spcAft>
              <a:buSzPts val="2200"/>
              <a:buFont typeface="Trebuchet MS"/>
              <a:buNone/>
              <a:defRPr b="1" i="1">
                <a:solidFill>
                  <a:schemeClr val="accent1"/>
                </a:solidFill>
                <a:latin typeface="Trebuchet MS"/>
                <a:ea typeface="Trebuchet MS"/>
                <a:cs typeface="Trebuchet MS"/>
                <a:sym typeface="Trebuchet MS"/>
              </a:defRPr>
            </a:lvl2pPr>
            <a:lvl3pPr marL="1371600" lvl="2" indent="-228600" algn="l">
              <a:lnSpc>
                <a:spcPct val="100000"/>
              </a:lnSpc>
              <a:spcBef>
                <a:spcPts val="500"/>
              </a:spcBef>
              <a:spcAft>
                <a:spcPts val="0"/>
              </a:spcAft>
              <a:buSzPts val="2000"/>
              <a:buFont typeface="Trebuchet MS"/>
              <a:buNone/>
              <a:defRPr b="1" i="1">
                <a:solidFill>
                  <a:schemeClr val="accent1"/>
                </a:solidFill>
                <a:latin typeface="Trebuchet MS"/>
                <a:ea typeface="Trebuchet MS"/>
                <a:cs typeface="Trebuchet MS"/>
                <a:sym typeface="Trebuchet MS"/>
              </a:defRPr>
            </a:lvl3pPr>
            <a:lvl4pPr marL="1828800" lvl="3" indent="-228600" algn="l">
              <a:lnSpc>
                <a:spcPct val="100000"/>
              </a:lnSpc>
              <a:spcBef>
                <a:spcPts val="500"/>
              </a:spcBef>
              <a:spcAft>
                <a:spcPts val="0"/>
              </a:spcAft>
              <a:buSzPts val="1800"/>
              <a:buFont typeface="Trebuchet MS"/>
              <a:buNone/>
              <a:defRPr b="1" i="1">
                <a:solidFill>
                  <a:schemeClr val="accent1"/>
                </a:solidFill>
                <a:latin typeface="Trebuchet MS"/>
                <a:ea typeface="Trebuchet MS"/>
                <a:cs typeface="Trebuchet MS"/>
                <a:sym typeface="Trebuchet MS"/>
              </a:defRPr>
            </a:lvl4pPr>
            <a:lvl5pPr marL="2286000" lvl="4" indent="-228600" algn="l">
              <a:lnSpc>
                <a:spcPct val="100000"/>
              </a:lnSpc>
              <a:spcBef>
                <a:spcPts val="500"/>
              </a:spcBef>
              <a:spcAft>
                <a:spcPts val="0"/>
              </a:spcAft>
              <a:buSzPts val="3200"/>
              <a:buFont typeface="Trebuchet MS"/>
              <a:buNone/>
              <a:defRPr sz="3200" i="1">
                <a:solidFill>
                  <a:schemeClr val="accent1"/>
                </a:solidFill>
                <a:latin typeface="Trebuchet MS"/>
                <a:ea typeface="Trebuchet MS"/>
                <a:cs typeface="Trebuchet MS"/>
                <a:sym typeface="Trebuchet M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9"/>
          <p:cNvSpPr txBox="1">
            <a:spLocks noGrp="1"/>
          </p:cNvSpPr>
          <p:nvPr>
            <p:ph type="body" idx="3"/>
          </p:nvPr>
        </p:nvSpPr>
        <p:spPr>
          <a:xfrm>
            <a:off x="4297619" y="1701053"/>
            <a:ext cx="3599998" cy="4797184"/>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400"/>
              <a:buFont typeface="Arial"/>
              <a:buNone/>
              <a:defRPr i="0"/>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9"/>
          <p:cNvSpPr txBox="1">
            <a:spLocks noGrp="1"/>
          </p:cNvSpPr>
          <p:nvPr>
            <p:ph type="body" idx="4"/>
          </p:nvPr>
        </p:nvSpPr>
        <p:spPr>
          <a:xfrm>
            <a:off x="4297618" y="215776"/>
            <a:ext cx="3600000" cy="106042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200"/>
              <a:buFont typeface="Trebuchet MS"/>
              <a:buNone/>
              <a:defRPr sz="3200" b="1" i="0">
                <a:solidFill>
                  <a:schemeClr val="accent1"/>
                </a:solidFill>
                <a:latin typeface="Trebuchet MS"/>
                <a:ea typeface="Trebuchet MS"/>
                <a:cs typeface="Trebuchet MS"/>
                <a:sym typeface="Trebuchet MS"/>
              </a:defRPr>
            </a:lvl1pPr>
            <a:lvl2pPr marL="914400" lvl="1" indent="-228600" algn="l">
              <a:lnSpc>
                <a:spcPct val="100000"/>
              </a:lnSpc>
              <a:spcBef>
                <a:spcPts val="500"/>
              </a:spcBef>
              <a:spcAft>
                <a:spcPts val="0"/>
              </a:spcAft>
              <a:buSzPts val="2200"/>
              <a:buFont typeface="Trebuchet MS"/>
              <a:buNone/>
              <a:defRPr b="1" i="1">
                <a:solidFill>
                  <a:schemeClr val="accent1"/>
                </a:solidFill>
                <a:latin typeface="Trebuchet MS"/>
                <a:ea typeface="Trebuchet MS"/>
                <a:cs typeface="Trebuchet MS"/>
                <a:sym typeface="Trebuchet MS"/>
              </a:defRPr>
            </a:lvl2pPr>
            <a:lvl3pPr marL="1371600" lvl="2" indent="-228600" algn="l">
              <a:lnSpc>
                <a:spcPct val="100000"/>
              </a:lnSpc>
              <a:spcBef>
                <a:spcPts val="500"/>
              </a:spcBef>
              <a:spcAft>
                <a:spcPts val="0"/>
              </a:spcAft>
              <a:buSzPts val="2000"/>
              <a:buFont typeface="Trebuchet MS"/>
              <a:buNone/>
              <a:defRPr b="1" i="1">
                <a:solidFill>
                  <a:schemeClr val="accent1"/>
                </a:solidFill>
                <a:latin typeface="Trebuchet MS"/>
                <a:ea typeface="Trebuchet MS"/>
                <a:cs typeface="Trebuchet MS"/>
                <a:sym typeface="Trebuchet MS"/>
              </a:defRPr>
            </a:lvl3pPr>
            <a:lvl4pPr marL="1828800" lvl="3" indent="-228600" algn="l">
              <a:lnSpc>
                <a:spcPct val="100000"/>
              </a:lnSpc>
              <a:spcBef>
                <a:spcPts val="500"/>
              </a:spcBef>
              <a:spcAft>
                <a:spcPts val="0"/>
              </a:spcAft>
              <a:buSzPts val="1800"/>
              <a:buFont typeface="Trebuchet MS"/>
              <a:buNone/>
              <a:defRPr b="1" i="1">
                <a:solidFill>
                  <a:schemeClr val="accent1"/>
                </a:solidFill>
                <a:latin typeface="Trebuchet MS"/>
                <a:ea typeface="Trebuchet MS"/>
                <a:cs typeface="Trebuchet MS"/>
                <a:sym typeface="Trebuchet MS"/>
              </a:defRPr>
            </a:lvl4pPr>
            <a:lvl5pPr marL="2286000" lvl="4" indent="-228600" algn="l">
              <a:lnSpc>
                <a:spcPct val="100000"/>
              </a:lnSpc>
              <a:spcBef>
                <a:spcPts val="500"/>
              </a:spcBef>
              <a:spcAft>
                <a:spcPts val="0"/>
              </a:spcAft>
              <a:buSzPts val="3200"/>
              <a:buFont typeface="Trebuchet MS"/>
              <a:buNone/>
              <a:defRPr sz="3200" i="1">
                <a:solidFill>
                  <a:schemeClr val="accent1"/>
                </a:solidFill>
                <a:latin typeface="Trebuchet MS"/>
                <a:ea typeface="Trebuchet MS"/>
                <a:cs typeface="Trebuchet MS"/>
                <a:sym typeface="Trebuchet M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9"/>
          <p:cNvSpPr txBox="1">
            <a:spLocks noGrp="1"/>
          </p:cNvSpPr>
          <p:nvPr>
            <p:ph type="body" idx="5"/>
          </p:nvPr>
        </p:nvSpPr>
        <p:spPr>
          <a:xfrm>
            <a:off x="341458" y="1701053"/>
            <a:ext cx="3600000" cy="4797184"/>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400"/>
              <a:buFont typeface="Arial"/>
              <a:buNone/>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9"/>
          <p:cNvSpPr txBox="1">
            <a:spLocks noGrp="1"/>
          </p:cNvSpPr>
          <p:nvPr>
            <p:ph type="body" idx="6"/>
          </p:nvPr>
        </p:nvSpPr>
        <p:spPr>
          <a:xfrm>
            <a:off x="341458" y="215776"/>
            <a:ext cx="3600000" cy="106042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200"/>
              <a:buFont typeface="Trebuchet MS"/>
              <a:buNone/>
              <a:defRPr sz="3200" b="1" i="0">
                <a:solidFill>
                  <a:schemeClr val="accent1"/>
                </a:solidFill>
                <a:latin typeface="Trebuchet MS"/>
                <a:ea typeface="Trebuchet MS"/>
                <a:cs typeface="Trebuchet MS"/>
                <a:sym typeface="Trebuchet MS"/>
              </a:defRPr>
            </a:lvl1pPr>
            <a:lvl2pPr marL="914400" lvl="1" indent="-228600" algn="l">
              <a:lnSpc>
                <a:spcPct val="100000"/>
              </a:lnSpc>
              <a:spcBef>
                <a:spcPts val="500"/>
              </a:spcBef>
              <a:spcAft>
                <a:spcPts val="0"/>
              </a:spcAft>
              <a:buSzPts val="2200"/>
              <a:buFont typeface="Trebuchet MS"/>
              <a:buNone/>
              <a:defRPr b="1" i="1">
                <a:solidFill>
                  <a:schemeClr val="accent1"/>
                </a:solidFill>
                <a:latin typeface="Trebuchet MS"/>
                <a:ea typeface="Trebuchet MS"/>
                <a:cs typeface="Trebuchet MS"/>
                <a:sym typeface="Trebuchet MS"/>
              </a:defRPr>
            </a:lvl2pPr>
            <a:lvl3pPr marL="1371600" lvl="2" indent="-228600" algn="l">
              <a:lnSpc>
                <a:spcPct val="100000"/>
              </a:lnSpc>
              <a:spcBef>
                <a:spcPts val="500"/>
              </a:spcBef>
              <a:spcAft>
                <a:spcPts val="0"/>
              </a:spcAft>
              <a:buSzPts val="2000"/>
              <a:buFont typeface="Trebuchet MS"/>
              <a:buNone/>
              <a:defRPr b="1" i="1">
                <a:solidFill>
                  <a:schemeClr val="accent1"/>
                </a:solidFill>
                <a:latin typeface="Trebuchet MS"/>
                <a:ea typeface="Trebuchet MS"/>
                <a:cs typeface="Trebuchet MS"/>
                <a:sym typeface="Trebuchet MS"/>
              </a:defRPr>
            </a:lvl3pPr>
            <a:lvl4pPr marL="1828800" lvl="3" indent="-228600" algn="l">
              <a:lnSpc>
                <a:spcPct val="100000"/>
              </a:lnSpc>
              <a:spcBef>
                <a:spcPts val="500"/>
              </a:spcBef>
              <a:spcAft>
                <a:spcPts val="0"/>
              </a:spcAft>
              <a:buSzPts val="1800"/>
              <a:buFont typeface="Trebuchet MS"/>
              <a:buNone/>
              <a:defRPr b="1" i="1">
                <a:solidFill>
                  <a:schemeClr val="accent1"/>
                </a:solidFill>
                <a:latin typeface="Trebuchet MS"/>
                <a:ea typeface="Trebuchet MS"/>
                <a:cs typeface="Trebuchet MS"/>
                <a:sym typeface="Trebuchet MS"/>
              </a:defRPr>
            </a:lvl4pPr>
            <a:lvl5pPr marL="2286000" lvl="4" indent="-228600" algn="l">
              <a:lnSpc>
                <a:spcPct val="100000"/>
              </a:lnSpc>
              <a:spcBef>
                <a:spcPts val="500"/>
              </a:spcBef>
              <a:spcAft>
                <a:spcPts val="0"/>
              </a:spcAft>
              <a:buSzPts val="3200"/>
              <a:buFont typeface="Trebuchet MS"/>
              <a:buNone/>
              <a:defRPr sz="3200" i="1">
                <a:solidFill>
                  <a:schemeClr val="accent1"/>
                </a:solidFill>
                <a:latin typeface="Trebuchet MS"/>
                <a:ea typeface="Trebuchet MS"/>
                <a:cs typeface="Trebuchet MS"/>
                <a:sym typeface="Trebuchet M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divider slide on white bg">
  <p:cSld name="Section divider slide on white bg">
    <p:bg>
      <p:bgPr>
        <a:solidFill>
          <a:schemeClr val="lt1"/>
        </a:solidFill>
        <a:effectLst/>
      </p:bgPr>
    </p:bg>
    <p:spTree>
      <p:nvGrpSpPr>
        <p:cNvPr id="1" name="Shape 53"/>
        <p:cNvGrpSpPr/>
        <p:nvPr/>
      </p:nvGrpSpPr>
      <p:grpSpPr>
        <a:xfrm>
          <a:off x="0" y="0"/>
          <a:ext cx="0" cy="0"/>
          <a:chOff x="0" y="0"/>
          <a:chExt cx="0" cy="0"/>
        </a:xfrm>
      </p:grpSpPr>
      <p:pic>
        <p:nvPicPr>
          <p:cNvPr id="54" name="Google Shape;54;p10"/>
          <p:cNvPicPr preferRelativeResize="0"/>
          <p:nvPr/>
        </p:nvPicPr>
        <p:blipFill rotWithShape="1">
          <a:blip r:embed="rId2">
            <a:alphaModFix/>
          </a:blip>
          <a:srcRect l="15866" t="5503" r="48528" b="71220"/>
          <a:stretch/>
        </p:blipFill>
        <p:spPr>
          <a:xfrm>
            <a:off x="260606" y="4478953"/>
            <a:ext cx="4785278" cy="2148599"/>
          </a:xfrm>
          <a:prstGeom prst="rect">
            <a:avLst/>
          </a:prstGeom>
          <a:noFill/>
          <a:ln>
            <a:noFill/>
          </a:ln>
        </p:spPr>
      </p:pic>
      <p:pic>
        <p:nvPicPr>
          <p:cNvPr id="55" name="Google Shape;55;p10"/>
          <p:cNvPicPr preferRelativeResize="0"/>
          <p:nvPr/>
        </p:nvPicPr>
        <p:blipFill rotWithShape="1">
          <a:blip r:embed="rId2">
            <a:alphaModFix/>
          </a:blip>
          <a:srcRect l="15866" t="5503" r="48528" b="71220"/>
          <a:stretch/>
        </p:blipFill>
        <p:spPr>
          <a:xfrm rot="10800000" flipH="1">
            <a:off x="260883" y="-43952"/>
            <a:ext cx="4785278" cy="2148599"/>
          </a:xfrm>
          <a:prstGeom prst="rect">
            <a:avLst/>
          </a:prstGeom>
          <a:noFill/>
          <a:ln>
            <a:noFill/>
          </a:ln>
        </p:spPr>
      </p:pic>
      <p:sp>
        <p:nvSpPr>
          <p:cNvPr id="56" name="Google Shape;56;p10"/>
          <p:cNvSpPr txBox="1">
            <a:spLocks noGrp="1"/>
          </p:cNvSpPr>
          <p:nvPr>
            <p:ph type="body" idx="1"/>
          </p:nvPr>
        </p:nvSpPr>
        <p:spPr>
          <a:xfrm>
            <a:off x="5384800" y="1701053"/>
            <a:ext cx="6474045" cy="4786833"/>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400"/>
              <a:buFont typeface="Arial"/>
              <a:buNone/>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10"/>
          <p:cNvSpPr txBox="1">
            <a:spLocks noGrp="1"/>
          </p:cNvSpPr>
          <p:nvPr>
            <p:ph type="title"/>
          </p:nvPr>
        </p:nvSpPr>
        <p:spPr>
          <a:xfrm>
            <a:off x="333523" y="2162753"/>
            <a:ext cx="4639444" cy="225817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3200"/>
              <a:buFont typeface="Trebuchet MS"/>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on white bg with maroon banner bottom">
  <p:cSld name="Title and content on white bg with maroon banner bottom">
    <p:spTree>
      <p:nvGrpSpPr>
        <p:cNvPr id="1" name="Shape 58"/>
        <p:cNvGrpSpPr/>
        <p:nvPr/>
      </p:nvGrpSpPr>
      <p:grpSpPr>
        <a:xfrm>
          <a:off x="0" y="0"/>
          <a:ext cx="0" cy="0"/>
          <a:chOff x="0" y="0"/>
          <a:chExt cx="0" cy="0"/>
        </a:xfrm>
      </p:grpSpPr>
      <p:pic>
        <p:nvPicPr>
          <p:cNvPr id="59" name="Google Shape;59;p11"/>
          <p:cNvPicPr preferRelativeResize="0"/>
          <p:nvPr/>
        </p:nvPicPr>
        <p:blipFill rotWithShape="1">
          <a:blip r:embed="rId2">
            <a:alphaModFix/>
          </a:blip>
          <a:srcRect l="9735" t="68607" r="9714" b="8720"/>
          <a:stretch/>
        </p:blipFill>
        <p:spPr>
          <a:xfrm>
            <a:off x="-7951" y="5669751"/>
            <a:ext cx="12204000" cy="1195743"/>
          </a:xfrm>
          <a:prstGeom prst="rect">
            <a:avLst/>
          </a:prstGeom>
          <a:noFill/>
          <a:ln>
            <a:noFill/>
          </a:ln>
        </p:spPr>
      </p:pic>
      <p:pic>
        <p:nvPicPr>
          <p:cNvPr id="60" name="Google Shape;60;p11"/>
          <p:cNvPicPr preferRelativeResize="0"/>
          <p:nvPr/>
        </p:nvPicPr>
        <p:blipFill rotWithShape="1">
          <a:blip r:embed="rId3">
            <a:alphaModFix/>
          </a:blip>
          <a:srcRect/>
          <a:stretch/>
        </p:blipFill>
        <p:spPr>
          <a:xfrm>
            <a:off x="9684670" y="5669752"/>
            <a:ext cx="2160000" cy="1167700"/>
          </a:xfrm>
          <a:prstGeom prst="rect">
            <a:avLst/>
          </a:prstGeom>
          <a:noFill/>
          <a:ln>
            <a:noFill/>
          </a:ln>
        </p:spPr>
      </p:pic>
      <p:sp>
        <p:nvSpPr>
          <p:cNvPr id="61" name="Google Shape;61;p11"/>
          <p:cNvSpPr txBox="1">
            <a:spLocks noGrp="1"/>
          </p:cNvSpPr>
          <p:nvPr>
            <p:ph type="body" idx="1"/>
          </p:nvPr>
        </p:nvSpPr>
        <p:spPr>
          <a:xfrm>
            <a:off x="340241" y="1697394"/>
            <a:ext cx="11504429" cy="378150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11"/>
          <p:cNvSpPr/>
          <p:nvPr/>
        </p:nvSpPr>
        <p:spPr>
          <a:xfrm>
            <a:off x="0" y="-1"/>
            <a:ext cx="12192000" cy="141875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63" name="Google Shape;63;p11"/>
          <p:cNvSpPr txBox="1">
            <a:spLocks noGrp="1"/>
          </p:cNvSpPr>
          <p:nvPr>
            <p:ph type="title"/>
          </p:nvPr>
        </p:nvSpPr>
        <p:spPr>
          <a:xfrm>
            <a:off x="349621" y="272383"/>
            <a:ext cx="11495049" cy="101917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3200"/>
              <a:buFont typeface="Trebuchet MS"/>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1"/>
          <p:cNvSpPr/>
          <p:nvPr/>
        </p:nvSpPr>
        <p:spPr>
          <a:xfrm>
            <a:off x="0" y="-10274"/>
            <a:ext cx="12192000" cy="2160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65" name="Google Shape;65;p11"/>
          <p:cNvSpPr txBox="1"/>
          <p:nvPr/>
        </p:nvSpPr>
        <p:spPr>
          <a:xfrm>
            <a:off x="515938" y="6597651"/>
            <a:ext cx="11125200" cy="26649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2"/>
              </a:buClr>
              <a:buSzPts val="1000"/>
              <a:buFont typeface="Trebuchet MS"/>
              <a:buNone/>
            </a:pPr>
            <a:endParaRPr sz="1000" b="0" i="0">
              <a:solidFill>
                <a:schemeClr val="lt1"/>
              </a:solidFill>
              <a:latin typeface="Trebuchet MS"/>
              <a:ea typeface="Trebuchet MS"/>
              <a:cs typeface="Trebuchet MS"/>
              <a:sym typeface="Trebuchet MS"/>
            </a:endParaRPr>
          </a:p>
        </p:txBody>
      </p:sp>
      <p:sp>
        <p:nvSpPr>
          <p:cNvPr id="66" name="Google Shape;66;p11"/>
          <p:cNvSpPr txBox="1">
            <a:spLocks noGrp="1"/>
          </p:cNvSpPr>
          <p:nvPr>
            <p:ph type="body" idx="2"/>
          </p:nvPr>
        </p:nvSpPr>
        <p:spPr>
          <a:xfrm>
            <a:off x="347329" y="5851917"/>
            <a:ext cx="9238881" cy="80337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100"/>
              <a:buFont typeface="Trebuchet MS"/>
              <a:buNone/>
              <a:defRPr sz="1100">
                <a:solidFill>
                  <a:schemeClr val="lt1"/>
                </a:solidFill>
              </a:defRPr>
            </a:lvl1pPr>
            <a:lvl2pPr marL="914400" lvl="1" indent="-228600" algn="l">
              <a:lnSpc>
                <a:spcPct val="100000"/>
              </a:lnSpc>
              <a:spcBef>
                <a:spcPts val="500"/>
              </a:spcBef>
              <a:spcAft>
                <a:spcPts val="0"/>
              </a:spcAft>
              <a:buSzPts val="1100"/>
              <a:buFont typeface="Trebuchet MS"/>
              <a:buNone/>
              <a:defRPr sz="1100">
                <a:solidFill>
                  <a:schemeClr val="lt1"/>
                </a:solidFill>
              </a:defRPr>
            </a:lvl2pPr>
            <a:lvl3pPr marL="1371600" lvl="2" indent="-228600" algn="l">
              <a:lnSpc>
                <a:spcPct val="100000"/>
              </a:lnSpc>
              <a:spcBef>
                <a:spcPts val="500"/>
              </a:spcBef>
              <a:spcAft>
                <a:spcPts val="0"/>
              </a:spcAft>
              <a:buSzPts val="1100"/>
              <a:buFont typeface="Trebuchet MS"/>
              <a:buNone/>
              <a:defRPr sz="1100">
                <a:solidFill>
                  <a:schemeClr val="lt1"/>
                </a:solidFill>
              </a:defRPr>
            </a:lvl3pPr>
            <a:lvl4pPr marL="1828800" lvl="3" indent="-228600" algn="l">
              <a:lnSpc>
                <a:spcPct val="100000"/>
              </a:lnSpc>
              <a:spcBef>
                <a:spcPts val="500"/>
              </a:spcBef>
              <a:spcAft>
                <a:spcPts val="0"/>
              </a:spcAft>
              <a:buSzPts val="1100"/>
              <a:buFont typeface="Trebuchet MS"/>
              <a:buNone/>
              <a:defRPr sz="1100">
                <a:solidFill>
                  <a:schemeClr val="lt1"/>
                </a:solidFill>
              </a:defRPr>
            </a:lvl4pPr>
            <a:lvl5pPr marL="2286000" lvl="4" indent="-228600" algn="l">
              <a:lnSpc>
                <a:spcPct val="100000"/>
              </a:lnSpc>
              <a:spcBef>
                <a:spcPts val="500"/>
              </a:spcBef>
              <a:spcAft>
                <a:spcPts val="0"/>
              </a:spcAft>
              <a:buSzPts val="1100"/>
              <a:buFont typeface="Trebuchet MS"/>
              <a:buNone/>
              <a:defRPr sz="11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ub-heading and content on white bg with maroon banner bottom">
  <p:cSld name="Title, sub-heading and content on white bg with maroon banner bottom">
    <p:spTree>
      <p:nvGrpSpPr>
        <p:cNvPr id="1" name="Shape 67"/>
        <p:cNvGrpSpPr/>
        <p:nvPr/>
      </p:nvGrpSpPr>
      <p:grpSpPr>
        <a:xfrm>
          <a:off x="0" y="0"/>
          <a:ext cx="0" cy="0"/>
          <a:chOff x="0" y="0"/>
          <a:chExt cx="0" cy="0"/>
        </a:xfrm>
      </p:grpSpPr>
      <p:pic>
        <p:nvPicPr>
          <p:cNvPr id="68" name="Google Shape;68;p12"/>
          <p:cNvPicPr preferRelativeResize="0"/>
          <p:nvPr/>
        </p:nvPicPr>
        <p:blipFill rotWithShape="1">
          <a:blip r:embed="rId2">
            <a:alphaModFix/>
          </a:blip>
          <a:srcRect l="9735" t="68607" r="9714" b="8720"/>
          <a:stretch/>
        </p:blipFill>
        <p:spPr>
          <a:xfrm>
            <a:off x="-7951" y="5669751"/>
            <a:ext cx="12204000" cy="1195743"/>
          </a:xfrm>
          <a:prstGeom prst="rect">
            <a:avLst/>
          </a:prstGeom>
          <a:noFill/>
          <a:ln>
            <a:noFill/>
          </a:ln>
        </p:spPr>
      </p:pic>
      <p:pic>
        <p:nvPicPr>
          <p:cNvPr id="69" name="Google Shape;69;p12"/>
          <p:cNvPicPr preferRelativeResize="0"/>
          <p:nvPr/>
        </p:nvPicPr>
        <p:blipFill rotWithShape="1">
          <a:blip r:embed="rId3">
            <a:alphaModFix/>
          </a:blip>
          <a:srcRect/>
          <a:stretch/>
        </p:blipFill>
        <p:spPr>
          <a:xfrm>
            <a:off x="9684670" y="5669752"/>
            <a:ext cx="2160000" cy="1167700"/>
          </a:xfrm>
          <a:prstGeom prst="rect">
            <a:avLst/>
          </a:prstGeom>
          <a:noFill/>
          <a:ln>
            <a:noFill/>
          </a:ln>
        </p:spPr>
      </p:pic>
      <p:sp>
        <p:nvSpPr>
          <p:cNvPr id="70" name="Google Shape;70;p12"/>
          <p:cNvSpPr txBox="1">
            <a:spLocks noGrp="1"/>
          </p:cNvSpPr>
          <p:nvPr>
            <p:ph type="body" idx="1"/>
          </p:nvPr>
        </p:nvSpPr>
        <p:spPr>
          <a:xfrm>
            <a:off x="4382226" y="1697394"/>
            <a:ext cx="7462444" cy="378150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p:nvPr/>
        </p:nvSpPr>
        <p:spPr>
          <a:xfrm>
            <a:off x="0" y="-1"/>
            <a:ext cx="12192000" cy="141875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2" name="Google Shape;72;p12"/>
          <p:cNvSpPr txBox="1">
            <a:spLocks noGrp="1"/>
          </p:cNvSpPr>
          <p:nvPr>
            <p:ph type="title"/>
          </p:nvPr>
        </p:nvSpPr>
        <p:spPr>
          <a:xfrm>
            <a:off x="349621" y="272383"/>
            <a:ext cx="11495049" cy="101917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3200"/>
              <a:buFont typeface="Trebuchet MS"/>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2"/>
          <p:cNvSpPr/>
          <p:nvPr/>
        </p:nvSpPr>
        <p:spPr>
          <a:xfrm>
            <a:off x="0" y="-10274"/>
            <a:ext cx="12192000" cy="2160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4" name="Google Shape;74;p12"/>
          <p:cNvSpPr txBox="1"/>
          <p:nvPr/>
        </p:nvSpPr>
        <p:spPr>
          <a:xfrm>
            <a:off x="515938" y="6597651"/>
            <a:ext cx="11125200" cy="26649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2"/>
              </a:buClr>
              <a:buSzPts val="1000"/>
              <a:buFont typeface="Trebuchet MS"/>
              <a:buNone/>
            </a:pPr>
            <a:endParaRPr sz="1000" b="0" i="0">
              <a:solidFill>
                <a:schemeClr val="lt1"/>
              </a:solidFill>
              <a:latin typeface="Trebuchet MS"/>
              <a:ea typeface="Trebuchet MS"/>
              <a:cs typeface="Trebuchet MS"/>
              <a:sym typeface="Trebuchet MS"/>
            </a:endParaRPr>
          </a:p>
        </p:txBody>
      </p:sp>
      <p:sp>
        <p:nvSpPr>
          <p:cNvPr id="75" name="Google Shape;75;p12"/>
          <p:cNvSpPr txBox="1">
            <a:spLocks noGrp="1"/>
          </p:cNvSpPr>
          <p:nvPr>
            <p:ph type="body" idx="2"/>
          </p:nvPr>
        </p:nvSpPr>
        <p:spPr>
          <a:xfrm>
            <a:off x="347329" y="5851917"/>
            <a:ext cx="9238881" cy="80337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100"/>
              <a:buFont typeface="Trebuchet MS"/>
              <a:buNone/>
              <a:defRPr sz="1100">
                <a:solidFill>
                  <a:schemeClr val="lt1"/>
                </a:solidFill>
              </a:defRPr>
            </a:lvl1pPr>
            <a:lvl2pPr marL="914400" lvl="1" indent="-228600" algn="l">
              <a:lnSpc>
                <a:spcPct val="100000"/>
              </a:lnSpc>
              <a:spcBef>
                <a:spcPts val="500"/>
              </a:spcBef>
              <a:spcAft>
                <a:spcPts val="0"/>
              </a:spcAft>
              <a:buSzPts val="1100"/>
              <a:buFont typeface="Trebuchet MS"/>
              <a:buNone/>
              <a:defRPr sz="1100">
                <a:solidFill>
                  <a:schemeClr val="lt1"/>
                </a:solidFill>
              </a:defRPr>
            </a:lvl2pPr>
            <a:lvl3pPr marL="1371600" lvl="2" indent="-228600" algn="l">
              <a:lnSpc>
                <a:spcPct val="100000"/>
              </a:lnSpc>
              <a:spcBef>
                <a:spcPts val="500"/>
              </a:spcBef>
              <a:spcAft>
                <a:spcPts val="0"/>
              </a:spcAft>
              <a:buSzPts val="1100"/>
              <a:buFont typeface="Trebuchet MS"/>
              <a:buNone/>
              <a:defRPr sz="1100">
                <a:solidFill>
                  <a:schemeClr val="lt1"/>
                </a:solidFill>
              </a:defRPr>
            </a:lvl3pPr>
            <a:lvl4pPr marL="1828800" lvl="3" indent="-228600" algn="l">
              <a:lnSpc>
                <a:spcPct val="100000"/>
              </a:lnSpc>
              <a:spcBef>
                <a:spcPts val="500"/>
              </a:spcBef>
              <a:spcAft>
                <a:spcPts val="0"/>
              </a:spcAft>
              <a:buSzPts val="1100"/>
              <a:buFont typeface="Trebuchet MS"/>
              <a:buNone/>
              <a:defRPr sz="1100">
                <a:solidFill>
                  <a:schemeClr val="lt1"/>
                </a:solidFill>
              </a:defRPr>
            </a:lvl4pPr>
            <a:lvl5pPr marL="2286000" lvl="4" indent="-228600" algn="l">
              <a:lnSpc>
                <a:spcPct val="100000"/>
              </a:lnSpc>
              <a:spcBef>
                <a:spcPts val="500"/>
              </a:spcBef>
              <a:spcAft>
                <a:spcPts val="0"/>
              </a:spcAft>
              <a:buSzPts val="1100"/>
              <a:buFont typeface="Trebuchet MS"/>
              <a:buNone/>
              <a:defRPr sz="11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6" name="Google Shape;76;p12"/>
          <p:cNvPicPr preferRelativeResize="0"/>
          <p:nvPr/>
        </p:nvPicPr>
        <p:blipFill rotWithShape="1">
          <a:blip r:embed="rId4">
            <a:alphaModFix amt="40000"/>
          </a:blip>
          <a:srcRect b="17952"/>
          <a:stretch/>
        </p:blipFill>
        <p:spPr>
          <a:xfrm>
            <a:off x="1379" y="1417791"/>
            <a:ext cx="4041984" cy="4250610"/>
          </a:xfrm>
          <a:prstGeom prst="rect">
            <a:avLst/>
          </a:prstGeom>
          <a:noFill/>
          <a:ln>
            <a:noFill/>
          </a:ln>
        </p:spPr>
      </p:pic>
      <p:sp>
        <p:nvSpPr>
          <p:cNvPr id="77" name="Google Shape;77;p12"/>
          <p:cNvSpPr txBox="1">
            <a:spLocks noGrp="1"/>
          </p:cNvSpPr>
          <p:nvPr>
            <p:ph type="body" idx="3"/>
          </p:nvPr>
        </p:nvSpPr>
        <p:spPr>
          <a:xfrm>
            <a:off x="340242" y="1701054"/>
            <a:ext cx="3703121" cy="3777844"/>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800"/>
              <a:buFont typeface="Trebuchet MS"/>
              <a:buNone/>
              <a:defRPr sz="2800" b="1" i="0">
                <a:solidFill>
                  <a:schemeClr val="dk1"/>
                </a:solidFill>
                <a:latin typeface="Trebuchet MS"/>
                <a:ea typeface="Trebuchet MS"/>
                <a:cs typeface="Trebuchet MS"/>
                <a:sym typeface="Trebuchet MS"/>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on maroon bg">
  <p:cSld name="Title and content on maroon bg">
    <p:bg>
      <p:bgPr>
        <a:solidFill>
          <a:schemeClr val="accent1"/>
        </a:solidFill>
        <a:effectLst/>
      </p:bgPr>
    </p:bg>
    <p:spTree>
      <p:nvGrpSpPr>
        <p:cNvPr id="1" name="Shape 78"/>
        <p:cNvGrpSpPr/>
        <p:nvPr/>
      </p:nvGrpSpPr>
      <p:grpSpPr>
        <a:xfrm>
          <a:off x="0" y="0"/>
          <a:ext cx="0" cy="0"/>
          <a:chOff x="0" y="0"/>
          <a:chExt cx="0" cy="0"/>
        </a:xfrm>
      </p:grpSpPr>
      <p:sp>
        <p:nvSpPr>
          <p:cNvPr id="79" name="Google Shape;79;p13"/>
          <p:cNvSpPr txBox="1">
            <a:spLocks noGrp="1"/>
          </p:cNvSpPr>
          <p:nvPr>
            <p:ph type="body" idx="1"/>
          </p:nvPr>
        </p:nvSpPr>
        <p:spPr>
          <a:xfrm>
            <a:off x="347907" y="1707775"/>
            <a:ext cx="11489673" cy="478517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SzPts val="2400"/>
              <a:buChar char="•"/>
              <a:defRPr>
                <a:solidFill>
                  <a:schemeClr val="lt1"/>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3"/>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divider slide on maroon bg">
  <p:cSld name="Section divider slide on maroon bg">
    <p:bg>
      <p:bgPr>
        <a:solidFill>
          <a:schemeClr val="accent1"/>
        </a:solidFill>
        <a:effectLst/>
      </p:bgPr>
    </p:bg>
    <p:spTree>
      <p:nvGrpSpPr>
        <p:cNvPr id="1" name="Shape 81"/>
        <p:cNvGrpSpPr/>
        <p:nvPr/>
      </p:nvGrpSpPr>
      <p:grpSpPr>
        <a:xfrm>
          <a:off x="0" y="0"/>
          <a:ext cx="0" cy="0"/>
          <a:chOff x="0" y="0"/>
          <a:chExt cx="0" cy="0"/>
        </a:xfrm>
      </p:grpSpPr>
      <p:pic>
        <p:nvPicPr>
          <p:cNvPr id="82" name="Google Shape;82;p14"/>
          <p:cNvPicPr preferRelativeResize="0"/>
          <p:nvPr/>
        </p:nvPicPr>
        <p:blipFill rotWithShape="1">
          <a:blip r:embed="rId2">
            <a:alphaModFix/>
          </a:blip>
          <a:srcRect l="15866" t="5503" r="48528" b="71220"/>
          <a:stretch/>
        </p:blipFill>
        <p:spPr>
          <a:xfrm>
            <a:off x="264823" y="4471002"/>
            <a:ext cx="4785278" cy="2148599"/>
          </a:xfrm>
          <a:prstGeom prst="rect">
            <a:avLst/>
          </a:prstGeom>
          <a:noFill/>
          <a:ln>
            <a:noFill/>
          </a:ln>
        </p:spPr>
      </p:pic>
      <p:pic>
        <p:nvPicPr>
          <p:cNvPr id="83" name="Google Shape;83;p14"/>
          <p:cNvPicPr preferRelativeResize="0"/>
          <p:nvPr/>
        </p:nvPicPr>
        <p:blipFill rotWithShape="1">
          <a:blip r:embed="rId2">
            <a:alphaModFix/>
          </a:blip>
          <a:srcRect l="15866" t="5503" r="48528" b="87106"/>
          <a:stretch/>
        </p:blipFill>
        <p:spPr>
          <a:xfrm rot="10800000">
            <a:off x="316373" y="1422399"/>
            <a:ext cx="4785278" cy="682237"/>
          </a:xfrm>
          <a:prstGeom prst="rect">
            <a:avLst/>
          </a:prstGeom>
          <a:noFill/>
          <a:ln>
            <a:noFill/>
          </a:ln>
        </p:spPr>
      </p:pic>
      <p:pic>
        <p:nvPicPr>
          <p:cNvPr id="84" name="Google Shape;84;p14"/>
          <p:cNvPicPr preferRelativeResize="0"/>
          <p:nvPr/>
        </p:nvPicPr>
        <p:blipFill rotWithShape="1">
          <a:blip r:embed="rId3">
            <a:alphaModFix/>
          </a:blip>
          <a:srcRect l="15866" t="12894" r="48528" b="71220"/>
          <a:stretch/>
        </p:blipFill>
        <p:spPr>
          <a:xfrm rot="10800000">
            <a:off x="316373" y="-43961"/>
            <a:ext cx="4784400" cy="1450800"/>
          </a:xfrm>
          <a:prstGeom prst="rect">
            <a:avLst/>
          </a:prstGeom>
          <a:noFill/>
          <a:ln>
            <a:noFill/>
          </a:ln>
        </p:spPr>
      </p:pic>
      <p:sp>
        <p:nvSpPr>
          <p:cNvPr id="85" name="Google Shape;85;p14"/>
          <p:cNvSpPr txBox="1">
            <a:spLocks noGrp="1"/>
          </p:cNvSpPr>
          <p:nvPr>
            <p:ph type="body" idx="1"/>
          </p:nvPr>
        </p:nvSpPr>
        <p:spPr>
          <a:xfrm>
            <a:off x="5384799" y="1701053"/>
            <a:ext cx="6474047" cy="4797998"/>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400"/>
              <a:buFont typeface="Arial"/>
              <a:buNone/>
              <a:defRPr>
                <a:solidFill>
                  <a:schemeClr val="lt1"/>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14"/>
          <p:cNvSpPr txBox="1">
            <a:spLocks noGrp="1"/>
          </p:cNvSpPr>
          <p:nvPr>
            <p:ph type="title"/>
          </p:nvPr>
        </p:nvSpPr>
        <p:spPr>
          <a:xfrm>
            <a:off x="333523" y="2162753"/>
            <a:ext cx="4639444" cy="225817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Trebuchet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on grey bg">
  <p:cSld name="Title and content on grey bg">
    <p:bg>
      <p:bgPr>
        <a:solidFill>
          <a:schemeClr val="dk1"/>
        </a:solidFill>
        <a:effectLst/>
      </p:bgPr>
    </p:bg>
    <p:spTree>
      <p:nvGrpSpPr>
        <p:cNvPr id="1" name="Shape 87"/>
        <p:cNvGrpSpPr/>
        <p:nvPr/>
      </p:nvGrpSpPr>
      <p:grpSpPr>
        <a:xfrm>
          <a:off x="0" y="0"/>
          <a:ext cx="0" cy="0"/>
          <a:chOff x="0" y="0"/>
          <a:chExt cx="0" cy="0"/>
        </a:xfrm>
      </p:grpSpPr>
      <p:sp>
        <p:nvSpPr>
          <p:cNvPr id="88" name="Google Shape;88;p15"/>
          <p:cNvSpPr txBox="1">
            <a:spLocks noGrp="1"/>
          </p:cNvSpPr>
          <p:nvPr>
            <p:ph type="body" idx="1"/>
          </p:nvPr>
        </p:nvSpPr>
        <p:spPr>
          <a:xfrm>
            <a:off x="347907" y="1707775"/>
            <a:ext cx="11489673" cy="478517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SzPts val="2400"/>
              <a:buChar char="•"/>
              <a:defRPr>
                <a:solidFill>
                  <a:schemeClr val="lt1"/>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5"/>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divider slide on grey bg">
  <p:cSld name="Section divider slide on grey bg">
    <p:bg>
      <p:bgPr>
        <a:solidFill>
          <a:schemeClr val="dk1"/>
        </a:solidFill>
        <a:effectLst/>
      </p:bgPr>
    </p:bg>
    <p:spTree>
      <p:nvGrpSpPr>
        <p:cNvPr id="1" name="Shape 90"/>
        <p:cNvGrpSpPr/>
        <p:nvPr/>
      </p:nvGrpSpPr>
      <p:grpSpPr>
        <a:xfrm>
          <a:off x="0" y="0"/>
          <a:ext cx="0" cy="0"/>
          <a:chOff x="0" y="0"/>
          <a:chExt cx="0" cy="0"/>
        </a:xfrm>
      </p:grpSpPr>
      <p:pic>
        <p:nvPicPr>
          <p:cNvPr id="91" name="Google Shape;91;p16"/>
          <p:cNvPicPr preferRelativeResize="0"/>
          <p:nvPr/>
        </p:nvPicPr>
        <p:blipFill rotWithShape="1">
          <a:blip r:embed="rId2">
            <a:alphaModFix/>
          </a:blip>
          <a:srcRect l="15866" t="5503" r="48528" b="71220"/>
          <a:stretch/>
        </p:blipFill>
        <p:spPr>
          <a:xfrm>
            <a:off x="264823" y="4471002"/>
            <a:ext cx="4785278" cy="2148599"/>
          </a:xfrm>
          <a:prstGeom prst="rect">
            <a:avLst/>
          </a:prstGeom>
          <a:noFill/>
          <a:ln>
            <a:noFill/>
          </a:ln>
        </p:spPr>
      </p:pic>
      <p:pic>
        <p:nvPicPr>
          <p:cNvPr id="92" name="Google Shape;92;p16"/>
          <p:cNvPicPr preferRelativeResize="0"/>
          <p:nvPr/>
        </p:nvPicPr>
        <p:blipFill rotWithShape="1">
          <a:blip r:embed="rId2">
            <a:alphaModFix/>
          </a:blip>
          <a:srcRect l="15866" t="5503" r="48528" b="87106"/>
          <a:stretch/>
        </p:blipFill>
        <p:spPr>
          <a:xfrm rot="10800000">
            <a:off x="316373" y="1422399"/>
            <a:ext cx="4785278" cy="682237"/>
          </a:xfrm>
          <a:prstGeom prst="rect">
            <a:avLst/>
          </a:prstGeom>
          <a:noFill/>
          <a:ln>
            <a:noFill/>
          </a:ln>
        </p:spPr>
      </p:pic>
      <p:pic>
        <p:nvPicPr>
          <p:cNvPr id="93" name="Google Shape;93;p16"/>
          <p:cNvPicPr preferRelativeResize="0"/>
          <p:nvPr/>
        </p:nvPicPr>
        <p:blipFill rotWithShape="1">
          <a:blip r:embed="rId3">
            <a:alphaModFix/>
          </a:blip>
          <a:srcRect l="15866" t="12894" r="48528" b="71220"/>
          <a:stretch/>
        </p:blipFill>
        <p:spPr>
          <a:xfrm rot="10800000">
            <a:off x="316373" y="-43961"/>
            <a:ext cx="4784400" cy="1450800"/>
          </a:xfrm>
          <a:prstGeom prst="rect">
            <a:avLst/>
          </a:prstGeom>
          <a:noFill/>
          <a:ln>
            <a:noFill/>
          </a:ln>
        </p:spPr>
      </p:pic>
      <p:sp>
        <p:nvSpPr>
          <p:cNvPr id="94" name="Google Shape;94;p16"/>
          <p:cNvSpPr txBox="1">
            <a:spLocks noGrp="1"/>
          </p:cNvSpPr>
          <p:nvPr>
            <p:ph type="body" idx="1"/>
          </p:nvPr>
        </p:nvSpPr>
        <p:spPr>
          <a:xfrm>
            <a:off x="5384799" y="1701053"/>
            <a:ext cx="6474047" cy="4797998"/>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400"/>
              <a:buFont typeface="Arial"/>
              <a:buNone/>
              <a:defRPr>
                <a:solidFill>
                  <a:schemeClr val="lt1"/>
                </a:solidFill>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16"/>
          <p:cNvSpPr txBox="1">
            <a:spLocks noGrp="1"/>
          </p:cNvSpPr>
          <p:nvPr>
            <p:ph type="title"/>
          </p:nvPr>
        </p:nvSpPr>
        <p:spPr>
          <a:xfrm>
            <a:off x="333523" y="2162753"/>
            <a:ext cx="4639444" cy="225817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Trebuchet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on white bg with maroon banner">
  <p:cSld name="Title and content on white bg with maroon banner">
    <p:spTree>
      <p:nvGrpSpPr>
        <p:cNvPr id="1" name="Shape 96"/>
        <p:cNvGrpSpPr/>
        <p:nvPr/>
      </p:nvGrpSpPr>
      <p:grpSpPr>
        <a:xfrm>
          <a:off x="0" y="0"/>
          <a:ext cx="0" cy="0"/>
          <a:chOff x="0" y="0"/>
          <a:chExt cx="0" cy="0"/>
        </a:xfrm>
      </p:grpSpPr>
      <p:pic>
        <p:nvPicPr>
          <p:cNvPr id="97" name="Google Shape;97;p17"/>
          <p:cNvPicPr preferRelativeResize="0"/>
          <p:nvPr/>
        </p:nvPicPr>
        <p:blipFill rotWithShape="1">
          <a:blip r:embed="rId2">
            <a:alphaModFix/>
          </a:blip>
          <a:srcRect l="9675" t="66265" r="9774" b="6982"/>
          <a:stretch/>
        </p:blipFill>
        <p:spPr>
          <a:xfrm>
            <a:off x="-7951" y="-2"/>
            <a:ext cx="12204000" cy="1410835"/>
          </a:xfrm>
          <a:prstGeom prst="rect">
            <a:avLst/>
          </a:prstGeom>
          <a:noFill/>
          <a:ln>
            <a:noFill/>
          </a:ln>
        </p:spPr>
      </p:pic>
      <p:pic>
        <p:nvPicPr>
          <p:cNvPr id="98" name="Google Shape;98;p17"/>
          <p:cNvPicPr preferRelativeResize="0"/>
          <p:nvPr/>
        </p:nvPicPr>
        <p:blipFill rotWithShape="1">
          <a:blip r:embed="rId3">
            <a:alphaModFix/>
          </a:blip>
          <a:srcRect/>
          <a:stretch/>
        </p:blipFill>
        <p:spPr>
          <a:xfrm>
            <a:off x="9584456" y="1"/>
            <a:ext cx="2609736" cy="1410832"/>
          </a:xfrm>
          <a:prstGeom prst="rect">
            <a:avLst/>
          </a:prstGeom>
          <a:noFill/>
          <a:ln>
            <a:noFill/>
          </a:ln>
        </p:spPr>
      </p:pic>
      <p:sp>
        <p:nvSpPr>
          <p:cNvPr id="99" name="Google Shape;99;p17"/>
          <p:cNvSpPr txBox="1">
            <a:spLocks noGrp="1"/>
          </p:cNvSpPr>
          <p:nvPr>
            <p:ph type="body" idx="1"/>
          </p:nvPr>
        </p:nvSpPr>
        <p:spPr>
          <a:xfrm>
            <a:off x="340241" y="1697394"/>
            <a:ext cx="11504429" cy="4801655"/>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17"/>
          <p:cNvSpPr txBox="1">
            <a:spLocks noGrp="1"/>
          </p:cNvSpPr>
          <p:nvPr>
            <p:ph type="title"/>
          </p:nvPr>
        </p:nvSpPr>
        <p:spPr>
          <a:xfrm>
            <a:off x="349621" y="272383"/>
            <a:ext cx="8886865" cy="101917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3200"/>
              <a:buFont typeface="Trebuchet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ub-heading and content on white bg with maroon banner and pattern panel">
  <p:cSld name="Title, sub-heading and content on white bg with maroon banner and pattern panel">
    <p:spTree>
      <p:nvGrpSpPr>
        <p:cNvPr id="1" name="Shape 101"/>
        <p:cNvGrpSpPr/>
        <p:nvPr/>
      </p:nvGrpSpPr>
      <p:grpSpPr>
        <a:xfrm>
          <a:off x="0" y="0"/>
          <a:ext cx="0" cy="0"/>
          <a:chOff x="0" y="0"/>
          <a:chExt cx="0" cy="0"/>
        </a:xfrm>
      </p:grpSpPr>
      <p:pic>
        <p:nvPicPr>
          <p:cNvPr id="102" name="Google Shape;102;p18"/>
          <p:cNvPicPr preferRelativeResize="0"/>
          <p:nvPr/>
        </p:nvPicPr>
        <p:blipFill rotWithShape="1">
          <a:blip r:embed="rId2">
            <a:alphaModFix/>
          </a:blip>
          <a:srcRect l="9675" t="66265" r="9774" b="6982"/>
          <a:stretch/>
        </p:blipFill>
        <p:spPr>
          <a:xfrm>
            <a:off x="-7951" y="-2"/>
            <a:ext cx="12204000" cy="1410835"/>
          </a:xfrm>
          <a:prstGeom prst="rect">
            <a:avLst/>
          </a:prstGeom>
          <a:noFill/>
          <a:ln>
            <a:noFill/>
          </a:ln>
        </p:spPr>
      </p:pic>
      <p:pic>
        <p:nvPicPr>
          <p:cNvPr id="103" name="Google Shape;103;p18"/>
          <p:cNvPicPr preferRelativeResize="0"/>
          <p:nvPr/>
        </p:nvPicPr>
        <p:blipFill rotWithShape="1">
          <a:blip r:embed="rId3">
            <a:alphaModFix/>
          </a:blip>
          <a:srcRect/>
          <a:stretch/>
        </p:blipFill>
        <p:spPr>
          <a:xfrm>
            <a:off x="9584456" y="1"/>
            <a:ext cx="2609736" cy="1410832"/>
          </a:xfrm>
          <a:prstGeom prst="rect">
            <a:avLst/>
          </a:prstGeom>
          <a:noFill/>
          <a:ln>
            <a:noFill/>
          </a:ln>
        </p:spPr>
      </p:pic>
      <p:pic>
        <p:nvPicPr>
          <p:cNvPr id="104" name="Google Shape;104;p18"/>
          <p:cNvPicPr preferRelativeResize="0"/>
          <p:nvPr/>
        </p:nvPicPr>
        <p:blipFill rotWithShape="1">
          <a:blip r:embed="rId4">
            <a:alphaModFix amt="40000"/>
          </a:blip>
          <a:srcRect/>
          <a:stretch/>
        </p:blipFill>
        <p:spPr>
          <a:xfrm>
            <a:off x="1379" y="1417790"/>
            <a:ext cx="4041984" cy="5180631"/>
          </a:xfrm>
          <a:prstGeom prst="rect">
            <a:avLst/>
          </a:prstGeom>
          <a:noFill/>
          <a:ln>
            <a:noFill/>
          </a:ln>
        </p:spPr>
      </p:pic>
      <p:sp>
        <p:nvSpPr>
          <p:cNvPr id="105" name="Google Shape;105;p18"/>
          <p:cNvSpPr txBox="1">
            <a:spLocks noGrp="1"/>
          </p:cNvSpPr>
          <p:nvPr>
            <p:ph type="body" idx="1"/>
          </p:nvPr>
        </p:nvSpPr>
        <p:spPr>
          <a:xfrm>
            <a:off x="4298506" y="1701053"/>
            <a:ext cx="7553252" cy="479718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18"/>
          <p:cNvSpPr txBox="1">
            <a:spLocks noGrp="1"/>
          </p:cNvSpPr>
          <p:nvPr>
            <p:ph type="body" idx="2"/>
          </p:nvPr>
        </p:nvSpPr>
        <p:spPr>
          <a:xfrm>
            <a:off x="340242" y="1701053"/>
            <a:ext cx="3703121" cy="4797183"/>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800"/>
              <a:buFont typeface="Trebuchet MS"/>
              <a:buNone/>
              <a:defRPr sz="2800" b="1" i="0">
                <a:solidFill>
                  <a:schemeClr val="dk1"/>
                </a:solidFill>
                <a:latin typeface="Trebuchet MS"/>
                <a:ea typeface="Trebuchet MS"/>
                <a:cs typeface="Trebuchet MS"/>
                <a:sym typeface="Trebuchet MS"/>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18"/>
          <p:cNvSpPr txBox="1">
            <a:spLocks noGrp="1"/>
          </p:cNvSpPr>
          <p:nvPr>
            <p:ph type="title"/>
          </p:nvPr>
        </p:nvSpPr>
        <p:spPr>
          <a:xfrm>
            <a:off x="347330" y="272383"/>
            <a:ext cx="8910084" cy="101917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3200"/>
              <a:buFont typeface="Trebuchet M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divider slide on white bg with maroon banner">
  <p:cSld name="Section divider slide on white bg with maroon banner">
    <p:bg>
      <p:bgPr>
        <a:solidFill>
          <a:schemeClr val="lt1"/>
        </a:solidFill>
        <a:effectLst/>
      </p:bgPr>
    </p:bg>
    <p:spTree>
      <p:nvGrpSpPr>
        <p:cNvPr id="1" name="Shape 108"/>
        <p:cNvGrpSpPr/>
        <p:nvPr/>
      </p:nvGrpSpPr>
      <p:grpSpPr>
        <a:xfrm>
          <a:off x="0" y="0"/>
          <a:ext cx="0" cy="0"/>
          <a:chOff x="0" y="0"/>
          <a:chExt cx="0" cy="0"/>
        </a:xfrm>
      </p:grpSpPr>
      <p:pic>
        <p:nvPicPr>
          <p:cNvPr id="109" name="Google Shape;109;p19"/>
          <p:cNvPicPr preferRelativeResize="0"/>
          <p:nvPr/>
        </p:nvPicPr>
        <p:blipFill rotWithShape="1">
          <a:blip r:embed="rId2">
            <a:alphaModFix/>
          </a:blip>
          <a:srcRect l="15866" t="5503" r="48528" b="71220"/>
          <a:stretch/>
        </p:blipFill>
        <p:spPr>
          <a:xfrm>
            <a:off x="260606" y="4478953"/>
            <a:ext cx="4785278" cy="2148599"/>
          </a:xfrm>
          <a:prstGeom prst="rect">
            <a:avLst/>
          </a:prstGeom>
          <a:noFill/>
          <a:ln>
            <a:noFill/>
          </a:ln>
        </p:spPr>
      </p:pic>
      <p:pic>
        <p:nvPicPr>
          <p:cNvPr id="110" name="Google Shape;110;p19"/>
          <p:cNvPicPr preferRelativeResize="0"/>
          <p:nvPr/>
        </p:nvPicPr>
        <p:blipFill rotWithShape="1">
          <a:blip r:embed="rId2">
            <a:alphaModFix/>
          </a:blip>
          <a:srcRect l="15866" t="5503" r="48528" b="71220"/>
          <a:stretch/>
        </p:blipFill>
        <p:spPr>
          <a:xfrm rot="10800000" flipH="1">
            <a:off x="260883" y="-43952"/>
            <a:ext cx="4785278" cy="2148599"/>
          </a:xfrm>
          <a:prstGeom prst="rect">
            <a:avLst/>
          </a:prstGeom>
          <a:noFill/>
          <a:ln>
            <a:noFill/>
          </a:ln>
        </p:spPr>
      </p:pic>
      <p:pic>
        <p:nvPicPr>
          <p:cNvPr id="111" name="Google Shape;111;p19"/>
          <p:cNvPicPr preferRelativeResize="0"/>
          <p:nvPr/>
        </p:nvPicPr>
        <p:blipFill rotWithShape="1">
          <a:blip r:embed="rId3">
            <a:alphaModFix/>
          </a:blip>
          <a:srcRect l="9675" t="66265" r="9774" b="6982"/>
          <a:stretch/>
        </p:blipFill>
        <p:spPr>
          <a:xfrm>
            <a:off x="-7951" y="-2"/>
            <a:ext cx="12204000" cy="1410835"/>
          </a:xfrm>
          <a:prstGeom prst="rect">
            <a:avLst/>
          </a:prstGeom>
          <a:noFill/>
          <a:ln>
            <a:noFill/>
          </a:ln>
        </p:spPr>
      </p:pic>
      <p:pic>
        <p:nvPicPr>
          <p:cNvPr id="112" name="Google Shape;112;p19"/>
          <p:cNvPicPr preferRelativeResize="0"/>
          <p:nvPr/>
        </p:nvPicPr>
        <p:blipFill rotWithShape="1">
          <a:blip r:embed="rId4">
            <a:alphaModFix/>
          </a:blip>
          <a:srcRect/>
          <a:stretch/>
        </p:blipFill>
        <p:spPr>
          <a:xfrm>
            <a:off x="9584456" y="1"/>
            <a:ext cx="2609736" cy="1410832"/>
          </a:xfrm>
          <a:prstGeom prst="rect">
            <a:avLst/>
          </a:prstGeom>
          <a:noFill/>
          <a:ln>
            <a:noFill/>
          </a:ln>
        </p:spPr>
      </p:pic>
      <p:sp>
        <p:nvSpPr>
          <p:cNvPr id="113" name="Google Shape;113;p19"/>
          <p:cNvSpPr txBox="1">
            <a:spLocks noGrp="1"/>
          </p:cNvSpPr>
          <p:nvPr>
            <p:ph type="body" idx="1"/>
          </p:nvPr>
        </p:nvSpPr>
        <p:spPr>
          <a:xfrm>
            <a:off x="5384799" y="1701053"/>
            <a:ext cx="6474047" cy="4797998"/>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1000"/>
              </a:spcBef>
              <a:spcAft>
                <a:spcPts val="0"/>
              </a:spcAft>
              <a:buClr>
                <a:schemeClr val="accent2"/>
              </a:buClr>
              <a:buSzPts val="2400"/>
              <a:buFont typeface="Arial"/>
              <a:buNone/>
              <a:defRPr/>
            </a:lvl1pPr>
            <a:lvl2pPr marL="914400" lvl="1" indent="-342900" algn="l">
              <a:lnSpc>
                <a:spcPct val="100000"/>
              </a:lnSpc>
              <a:spcBef>
                <a:spcPts val="500"/>
              </a:spcBef>
              <a:spcAft>
                <a:spcPts val="0"/>
              </a:spcAft>
              <a:buSzPts val="1800"/>
              <a:buChar char="•"/>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19"/>
          <p:cNvSpPr txBox="1">
            <a:spLocks noGrp="1"/>
          </p:cNvSpPr>
          <p:nvPr>
            <p:ph type="title"/>
          </p:nvPr>
        </p:nvSpPr>
        <p:spPr>
          <a:xfrm>
            <a:off x="333523" y="2162753"/>
            <a:ext cx="4639444" cy="225817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3200"/>
              <a:buFont typeface="Trebuchet MS"/>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Blank slide">
  <p:cSld name="Blank slide">
    <p:bg>
      <p:bgPr>
        <a:solidFill>
          <a:schemeClr val="lt1"/>
        </a:solidFill>
        <a:effectLst/>
      </p:bgPr>
    </p:bg>
    <p:spTree>
      <p:nvGrpSpPr>
        <p:cNvPr id="1" name="Shape 115"/>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icture placeholder slide">
    <p:bg>
      <p:bgPr>
        <a:solidFill>
          <a:schemeClr val="accent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A4D5691A-DF2A-B631-3356-F20E32A7232B}"/>
              </a:ext>
            </a:extLst>
          </p:cNvPr>
          <p:cNvSpPr>
            <a:spLocks noGrp="1"/>
          </p:cNvSpPr>
          <p:nvPr>
            <p:ph type="pic" sz="quarter" idx="11"/>
          </p:nvPr>
        </p:nvSpPr>
        <p:spPr>
          <a:xfrm>
            <a:off x="0" y="0"/>
            <a:ext cx="12192000" cy="6153150"/>
          </a:xfrm>
          <a:custGeom>
            <a:avLst/>
            <a:gdLst>
              <a:gd name="connsiteX0" fmla="*/ 0 w 12192000"/>
              <a:gd name="connsiteY0" fmla="*/ 0 h 6153150"/>
              <a:gd name="connsiteX1" fmla="*/ 12192000 w 12192000"/>
              <a:gd name="connsiteY1" fmla="*/ 0 h 6153150"/>
              <a:gd name="connsiteX2" fmla="*/ 12192000 w 12192000"/>
              <a:gd name="connsiteY2" fmla="*/ 2812338 h 6153150"/>
              <a:gd name="connsiteX3" fmla="*/ 12192000 w 12192000"/>
              <a:gd name="connsiteY3" fmla="*/ 4980890 h 6153150"/>
              <a:gd name="connsiteX4" fmla="*/ 12190158 w 12192000"/>
              <a:gd name="connsiteY4" fmla="*/ 5028464 h 6153150"/>
              <a:gd name="connsiteX5" fmla="*/ 11268702 w 12192000"/>
              <a:gd name="connsiteY5" fmla="*/ 6150849 h 6153150"/>
              <a:gd name="connsiteX6" fmla="*/ 11218565 w 12192000"/>
              <a:gd name="connsiteY6" fmla="*/ 6153150 h 6153150"/>
              <a:gd name="connsiteX7" fmla="*/ 732479 w 12192000"/>
              <a:gd name="connsiteY7" fmla="*/ 6153150 h 6153150"/>
              <a:gd name="connsiteX8" fmla="*/ 0 w 12192000"/>
              <a:gd name="connsiteY8" fmla="*/ 6152812 h 615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153150">
                <a:moveTo>
                  <a:pt x="0" y="0"/>
                </a:moveTo>
                <a:lnTo>
                  <a:pt x="12192000" y="0"/>
                </a:lnTo>
                <a:lnTo>
                  <a:pt x="12192000" y="2812338"/>
                </a:lnTo>
                <a:lnTo>
                  <a:pt x="12192000" y="4980890"/>
                </a:lnTo>
                <a:lnTo>
                  <a:pt x="12190158" y="5028464"/>
                </a:lnTo>
                <a:cubicBezTo>
                  <a:pt x="12139394" y="5640573"/>
                  <a:pt x="11907055" y="6089798"/>
                  <a:pt x="11268702" y="6150849"/>
                </a:cubicBezTo>
                <a:lnTo>
                  <a:pt x="11218565" y="6153150"/>
                </a:lnTo>
                <a:lnTo>
                  <a:pt x="732479" y="6153150"/>
                </a:lnTo>
                <a:lnTo>
                  <a:pt x="0" y="6152812"/>
                </a:lnTo>
                <a:close/>
              </a:path>
            </a:pathLst>
          </a:custGeom>
          <a:solidFill>
            <a:schemeClr val="bg1"/>
          </a:solidFill>
          <a:ln>
            <a:noFill/>
          </a:ln>
        </p:spPr>
        <p:txBody>
          <a:bodyPr wrap="square">
            <a:noAutofit/>
          </a:bodyPr>
          <a:lstStyle/>
          <a:p>
            <a:endParaRPr lang="en-US"/>
          </a:p>
        </p:txBody>
      </p:sp>
      <p:pic>
        <p:nvPicPr>
          <p:cNvPr id="15" name="Graphic 14" hidden="1">
            <a:extLst>
              <a:ext uri="{FF2B5EF4-FFF2-40B4-BE49-F238E27FC236}">
                <a16:creationId xmlns:a16="http://schemas.microsoft.com/office/drawing/2014/main" id="{A2218D35-116E-8153-354A-A6E99E13150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7477" y="-214184"/>
            <a:ext cx="2066165" cy="3790815"/>
          </a:xfrm>
          <a:prstGeom prst="rect">
            <a:avLst/>
          </a:prstGeom>
        </p:spPr>
      </p:pic>
      <p:pic>
        <p:nvPicPr>
          <p:cNvPr id="17" name="Picture 16" descr="Graphical user interface&#10;&#10;Description automatically generated with medium confidence" hidden="1">
            <a:extLst>
              <a:ext uri="{FF2B5EF4-FFF2-40B4-BE49-F238E27FC236}">
                <a16:creationId xmlns:a16="http://schemas.microsoft.com/office/drawing/2014/main" id="{9132A00F-2C35-A6C6-E1AB-2CC368060568}"/>
              </a:ext>
            </a:extLst>
          </p:cNvPr>
          <p:cNvPicPr>
            <a:picLocks noChangeAspect="1"/>
          </p:cNvPicPr>
          <p:nvPr userDrawn="1"/>
        </p:nvPicPr>
        <p:blipFill>
          <a:blip r:embed="rId3">
            <a:alphaModFix amt="27000"/>
          </a:blip>
          <a:stretch>
            <a:fillRect/>
          </a:stretch>
        </p:blipFill>
        <p:spPr>
          <a:xfrm>
            <a:off x="-8170" y="0"/>
            <a:ext cx="12200170" cy="6879223"/>
          </a:xfrm>
          <a:prstGeom prst="rect">
            <a:avLst/>
          </a:prstGeom>
        </p:spPr>
      </p:pic>
      <p:sp>
        <p:nvSpPr>
          <p:cNvPr id="2" name="Title">
            <a:extLst>
              <a:ext uri="{FF2B5EF4-FFF2-40B4-BE49-F238E27FC236}">
                <a16:creationId xmlns:a16="http://schemas.microsoft.com/office/drawing/2014/main" id="{9CD36E32-2A40-D24A-8390-E02F52844704}"/>
              </a:ext>
            </a:extLst>
          </p:cNvPr>
          <p:cNvSpPr>
            <a:spLocks noGrp="1"/>
          </p:cNvSpPr>
          <p:nvPr>
            <p:ph type="title" hasCustomPrompt="1"/>
          </p:nvPr>
        </p:nvSpPr>
        <p:spPr>
          <a:xfrm>
            <a:off x="340242" y="3429000"/>
            <a:ext cx="8917172" cy="1456087"/>
          </a:xfrm>
          <a:prstGeom prst="rect">
            <a:avLst/>
          </a:prstGeom>
        </p:spPr>
        <p:txBody>
          <a:bodyPr anchor="ctr"/>
          <a:lstStyle>
            <a:lvl1pPr>
              <a:defRPr>
                <a:solidFill>
                  <a:schemeClr val="bg1"/>
                </a:solidFill>
              </a:defRPr>
            </a:lvl1pPr>
          </a:lstStyle>
          <a:p>
            <a:r>
              <a:rPr lang="en-GB"/>
              <a:t>CLICK TO EDIT TITLE</a:t>
            </a:r>
            <a:endParaRPr lang="en-US"/>
          </a:p>
        </p:txBody>
      </p:sp>
    </p:spTree>
    <p:extLst>
      <p:ext uri="{BB962C8B-B14F-4D97-AF65-F5344CB8AC3E}">
        <p14:creationId xmlns:p14="http://schemas.microsoft.com/office/powerpoint/2010/main" val="467003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ver/End slide">
    <p:spTree>
      <p:nvGrpSpPr>
        <p:cNvPr id="1" name=""/>
        <p:cNvGrpSpPr/>
        <p:nvPr/>
      </p:nvGrpSpPr>
      <p:grpSpPr>
        <a:xfrm>
          <a:off x="0" y="0"/>
          <a:ext cx="0" cy="0"/>
          <a:chOff x="0" y="0"/>
          <a:chExt cx="0" cy="0"/>
        </a:xfrm>
      </p:grpSpPr>
      <p:sp>
        <p:nvSpPr>
          <p:cNvPr id="4" name="Picture Placeholder ">
            <a:extLst>
              <a:ext uri="{FF2B5EF4-FFF2-40B4-BE49-F238E27FC236}">
                <a16:creationId xmlns:a16="http://schemas.microsoft.com/office/drawing/2014/main" id="{9ED6FEF4-BAF3-0D66-B6BF-B81560E0E53B}"/>
              </a:ext>
            </a:extLst>
          </p:cNvPr>
          <p:cNvSpPr>
            <a:spLocks noGrp="1"/>
          </p:cNvSpPr>
          <p:nvPr>
            <p:ph type="pic" sz="quarter" idx="11"/>
          </p:nvPr>
        </p:nvSpPr>
        <p:spPr>
          <a:xfrm>
            <a:off x="0" y="-2"/>
            <a:ext cx="12192000" cy="6858001"/>
          </a:xfrm>
          <a:solidFill>
            <a:schemeClr val="bg1">
              <a:lumMod val="95000"/>
            </a:schemeClr>
          </a:solidFill>
        </p:spPr>
        <p:txBody>
          <a:bodyPr>
            <a:normAutofit/>
          </a:bodyPr>
          <a:lstStyle>
            <a:lvl1pPr marL="0" indent="0">
              <a:buFontTx/>
              <a:buNone/>
              <a:defRPr sz="1400"/>
            </a:lvl1pPr>
          </a:lstStyle>
          <a:p>
            <a:endParaRPr lang="en-US"/>
          </a:p>
        </p:txBody>
      </p:sp>
      <p:sp>
        <p:nvSpPr>
          <p:cNvPr id="2" name="Title">
            <a:extLst>
              <a:ext uri="{FF2B5EF4-FFF2-40B4-BE49-F238E27FC236}">
                <a16:creationId xmlns:a16="http://schemas.microsoft.com/office/drawing/2014/main" id="{4F38FE0C-DEEE-374F-87A7-4115B8F04250}"/>
              </a:ext>
            </a:extLst>
          </p:cNvPr>
          <p:cNvSpPr>
            <a:spLocks noGrp="1"/>
          </p:cNvSpPr>
          <p:nvPr>
            <p:ph type="title" hasCustomPrompt="1"/>
          </p:nvPr>
        </p:nvSpPr>
        <p:spPr>
          <a:xfrm>
            <a:off x="0" y="2700954"/>
            <a:ext cx="4411640" cy="1456087"/>
          </a:xfrm>
          <a:prstGeom prst="rect">
            <a:avLst/>
          </a:prstGeom>
        </p:spPr>
        <p:txBody>
          <a:bodyPr anchor="ctr"/>
          <a:lstStyle>
            <a:lvl1pPr>
              <a:defRPr>
                <a:solidFill>
                  <a:schemeClr val="bg1"/>
                </a:solidFill>
              </a:defRPr>
            </a:lvl1pPr>
          </a:lstStyle>
          <a:p>
            <a:r>
              <a:rPr lang="en-GB"/>
              <a:t>CLICK TO EDIT TITLE</a:t>
            </a:r>
            <a:endParaRPr lang="en-US"/>
          </a:p>
        </p:txBody>
      </p:sp>
    </p:spTree>
    <p:extLst>
      <p:ext uri="{BB962C8B-B14F-4D97-AF65-F5344CB8AC3E}">
        <p14:creationId xmlns:p14="http://schemas.microsoft.com/office/powerpoint/2010/main" val="34938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0" y="6585222"/>
            <a:ext cx="12192000" cy="27595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11" name="Google Shape;11;p1"/>
          <p:cNvSpPr txBox="1"/>
          <p:nvPr/>
        </p:nvSpPr>
        <p:spPr>
          <a:xfrm>
            <a:off x="515938" y="6597651"/>
            <a:ext cx="11125200" cy="26649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2"/>
              </a:buClr>
              <a:buSzPts val="1000"/>
              <a:buFont typeface="Trebuchet MS"/>
              <a:buNone/>
            </a:pPr>
            <a:r>
              <a:rPr lang="en-US" sz="1000" b="0" i="0" u="none" strike="noStrike" cap="none">
                <a:solidFill>
                  <a:schemeClr val="accent1"/>
                </a:solidFill>
                <a:latin typeface="Trebuchet MS"/>
                <a:ea typeface="Trebuchet MS"/>
                <a:cs typeface="Trebuchet MS"/>
                <a:sym typeface="Trebuchet MS"/>
              </a:rPr>
              <a:t>Engineering · EyobuNjineli · Ingenieurswese</a:t>
            </a:r>
            <a:endParaRPr sz="1000" b="0" i="0" u="none" strike="noStrike" cap="none">
              <a:solidFill>
                <a:schemeClr val="accent1"/>
              </a:solidFill>
              <a:latin typeface="Trebuchet MS"/>
              <a:ea typeface="Trebuchet MS"/>
              <a:cs typeface="Trebuchet MS"/>
              <a:sym typeface="Trebuchet MS"/>
            </a:endParaRPr>
          </a:p>
        </p:txBody>
      </p:sp>
      <p:cxnSp>
        <p:nvCxnSpPr>
          <p:cNvPr id="12" name="Google Shape;12;p1"/>
          <p:cNvCxnSpPr/>
          <p:nvPr/>
        </p:nvCxnSpPr>
        <p:spPr>
          <a:xfrm>
            <a:off x="0" y="6590156"/>
            <a:ext cx="12192000" cy="0"/>
          </a:xfrm>
          <a:prstGeom prst="straightConnector1">
            <a:avLst/>
          </a:prstGeom>
          <a:noFill/>
          <a:ln w="19050" cap="flat" cmpd="sng">
            <a:solidFill>
              <a:schemeClr val="accent2"/>
            </a:solidFill>
            <a:prstDash val="solid"/>
            <a:miter lim="8000"/>
            <a:headEnd type="none" w="sm" len="sm"/>
            <a:tailEnd type="none" w="sm" len="sm"/>
          </a:ln>
        </p:spPr>
      </p:cxnSp>
      <p:sp>
        <p:nvSpPr>
          <p:cNvPr id="13" name="Google Shape;13;p1"/>
          <p:cNvSpPr txBox="1">
            <a:spLocks noGrp="1"/>
          </p:cNvSpPr>
          <p:nvPr>
            <p:ph type="body" idx="1"/>
          </p:nvPr>
        </p:nvSpPr>
        <p:spPr>
          <a:xfrm>
            <a:off x="340242" y="1708280"/>
            <a:ext cx="11511516" cy="4782544"/>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1000"/>
              </a:spcBef>
              <a:spcAft>
                <a:spcPts val="0"/>
              </a:spcAft>
              <a:buClr>
                <a:schemeClr val="accent2"/>
              </a:buClr>
              <a:buSzPts val="2400"/>
              <a:buFont typeface="Arial"/>
              <a:buChar char="•"/>
              <a:defRPr sz="2400" b="0" i="0" u="none" strike="noStrike" cap="none">
                <a:solidFill>
                  <a:schemeClr val="dk1"/>
                </a:solidFill>
                <a:latin typeface="Trebuchet MS"/>
                <a:ea typeface="Trebuchet MS"/>
                <a:cs typeface="Trebuchet MS"/>
                <a:sym typeface="Trebuchet MS"/>
              </a:defRPr>
            </a:lvl1pPr>
            <a:lvl2pPr marL="914400" marR="0" lvl="1" indent="-368300" algn="l" rtl="0">
              <a:lnSpc>
                <a:spcPct val="100000"/>
              </a:lnSpc>
              <a:spcBef>
                <a:spcPts val="500"/>
              </a:spcBef>
              <a:spcAft>
                <a:spcPts val="0"/>
              </a:spcAft>
              <a:buClr>
                <a:schemeClr val="accent2"/>
              </a:buClr>
              <a:buSzPts val="2200"/>
              <a:buFont typeface="Arial"/>
              <a:buChar char="•"/>
              <a:defRPr sz="2200" b="0" i="0" u="none" strike="noStrike" cap="none">
                <a:solidFill>
                  <a:schemeClr val="dk1"/>
                </a:solidFill>
                <a:latin typeface="Trebuchet MS"/>
                <a:ea typeface="Trebuchet MS"/>
                <a:cs typeface="Trebuchet MS"/>
                <a:sym typeface="Trebuchet MS"/>
              </a:defRPr>
            </a:lvl2pPr>
            <a:lvl3pPr marL="1371600" marR="0" lvl="2" indent="-355600" algn="l" rtl="0">
              <a:lnSpc>
                <a:spcPct val="100000"/>
              </a:lnSpc>
              <a:spcBef>
                <a:spcPts val="500"/>
              </a:spcBef>
              <a:spcAft>
                <a:spcPts val="0"/>
              </a:spcAft>
              <a:buClr>
                <a:schemeClr val="accent2"/>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828800" marR="0" lvl="3" indent="-342900" algn="l" rtl="0">
              <a:lnSpc>
                <a:spcPct val="100000"/>
              </a:lnSpc>
              <a:spcBef>
                <a:spcPts val="500"/>
              </a:spcBef>
              <a:spcAft>
                <a:spcPts val="0"/>
              </a:spcAft>
              <a:buClr>
                <a:schemeClr val="accent2"/>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100000"/>
              </a:lnSpc>
              <a:spcBef>
                <a:spcPts val="500"/>
              </a:spcBef>
              <a:spcAft>
                <a:spcPts val="0"/>
              </a:spcAft>
              <a:buClr>
                <a:schemeClr val="accent2"/>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4" name="Google Shape;14;p1"/>
          <p:cNvSpPr/>
          <p:nvPr/>
        </p:nvSpPr>
        <p:spPr>
          <a:xfrm>
            <a:off x="0" y="-1"/>
            <a:ext cx="12192000" cy="141875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pic>
        <p:nvPicPr>
          <p:cNvPr id="15" name="Google Shape;15;p1"/>
          <p:cNvPicPr preferRelativeResize="0"/>
          <p:nvPr/>
        </p:nvPicPr>
        <p:blipFill rotWithShape="1">
          <a:blip r:embed="rId23">
            <a:alphaModFix/>
          </a:blip>
          <a:srcRect/>
          <a:stretch/>
        </p:blipFill>
        <p:spPr>
          <a:xfrm>
            <a:off x="9584456" y="1"/>
            <a:ext cx="2609737" cy="1410832"/>
          </a:xfrm>
          <a:prstGeom prst="rect">
            <a:avLst/>
          </a:prstGeom>
          <a:noFill/>
          <a:ln>
            <a:noFill/>
          </a:ln>
        </p:spPr>
      </p:pic>
      <p:sp>
        <p:nvSpPr>
          <p:cNvPr id="16" name="Google Shape;16;p1"/>
          <p:cNvSpPr txBox="1">
            <a:spLocks noGrp="1"/>
          </p:cNvSpPr>
          <p:nvPr>
            <p:ph type="title"/>
          </p:nvPr>
        </p:nvSpPr>
        <p:spPr>
          <a:xfrm>
            <a:off x="338049" y="265152"/>
            <a:ext cx="8903973" cy="10529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accent1"/>
              </a:buClr>
              <a:buSzPts val="3200"/>
              <a:buFont typeface="Trebuchet MS"/>
              <a:buNone/>
              <a:defRPr sz="3200" b="1" i="0" u="none" strike="noStrike" cap="none">
                <a:solidFill>
                  <a:schemeClr val="accent1"/>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8" r:id="rId20"/>
    <p:sldLayoutId id="2147483669"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95">
          <p15:clr>
            <a:srgbClr val="F26B43"/>
          </p15:clr>
        </p15:guide>
        <p15:guide id="2" pos="325">
          <p15:clr>
            <a:srgbClr val="F26B43"/>
          </p15:clr>
        </p15:guide>
        <p15:guide id="3" pos="166">
          <p15:clr>
            <a:srgbClr val="F26B43"/>
          </p15:clr>
        </p15:guide>
        <p15:guide id="4" pos="7514">
          <p15:clr>
            <a:srgbClr val="F26B43"/>
          </p15:clr>
        </p15:guide>
        <p15:guide id="5" pos="7333">
          <p15:clr>
            <a:srgbClr val="F26B43"/>
          </p15:clr>
        </p15:guide>
        <p15:guide id="6" orient="horz" pos="4156">
          <p15:clr>
            <a:srgbClr val="F26B43"/>
          </p15:clr>
        </p15:guide>
        <p15:guide id="7" orient="horz" pos="232">
          <p15:clr>
            <a:srgbClr val="F26B43"/>
          </p15:clr>
        </p15:guide>
        <p15:guide id="8" pos="3840">
          <p15:clr>
            <a:srgbClr val="F26B43"/>
          </p15:clr>
        </p15:guide>
        <p15:guide id="9" orient="horz" pos="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0.xml"/><Relationship Id="rId5" Type="http://schemas.openxmlformats.org/officeDocument/2006/relationships/image" Target="../media/image16.svg"/><Relationship Id="rId4" Type="http://schemas.openxmlformats.org/officeDocument/2006/relationships/image" Target="../media/image15.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3.xml"/><Relationship Id="rId7" Type="http://schemas.openxmlformats.org/officeDocument/2006/relationships/image" Target="../media/image4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4.png"/><Relationship Id="rId5" Type="http://schemas.openxmlformats.org/officeDocument/2006/relationships/image" Target="../media/image46.png"/><Relationship Id="rId4" Type="http://schemas.openxmlformats.org/officeDocument/2006/relationships/notesSlide" Target="../notesSlides/notesSlide12.xml"/><Relationship Id="rId9"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4.png"/><Relationship Id="rId7"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73.png"/></Relationships>
</file>

<file path=ppt/slides/_rels/slide2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76.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79.png"/><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3.xml"/><Relationship Id="rId7" Type="http://schemas.openxmlformats.org/officeDocument/2006/relationships/image" Target="../media/image34.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notesSlide" Target="../notesSlides/notesSlide25.xml"/><Relationship Id="rId9" Type="http://schemas.openxmlformats.org/officeDocument/2006/relationships/image" Target="../media/image35.png"/></Relationships>
</file>

<file path=ppt/slides/_rels/slide2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3.xml"/><Relationship Id="rId7" Type="http://schemas.openxmlformats.org/officeDocument/2006/relationships/image" Target="../media/image46.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notesSlide" Target="../notesSlides/notesSlide26.xml"/><Relationship Id="rId9" Type="http://schemas.openxmlformats.org/officeDocument/2006/relationships/image" Target="../media/image18.png"/></Relationships>
</file>

<file path=ppt/slides/_rels/slide2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Layout" Target="../slideLayouts/slideLayout3.xml"/><Relationship Id="rId7" Type="http://schemas.openxmlformats.org/officeDocument/2006/relationships/image" Target="../media/image86.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notesSlide" Target="../notesSlides/notesSlide27.xml"/><Relationship Id="rId9" Type="http://schemas.openxmlformats.org/officeDocument/2006/relationships/image" Target="../media/image18.png"/></Relationships>
</file>

<file path=ppt/slides/_rels/slide2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3.xml"/><Relationship Id="rId7" Type="http://schemas.openxmlformats.org/officeDocument/2006/relationships/image" Target="../media/image36.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55.png"/><Relationship Id="rId5" Type="http://schemas.openxmlformats.org/officeDocument/2006/relationships/image" Target="../media/image87.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slideLayout" Target="../slideLayouts/slideLayout3.xml"/><Relationship Id="rId7" Type="http://schemas.openxmlformats.org/officeDocument/2006/relationships/image" Target="../media/image89.sv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55.png"/><Relationship Id="rId5" Type="http://schemas.openxmlformats.org/officeDocument/2006/relationships/image" Target="../media/image88.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91.png"/><Relationship Id="rId5" Type="http://schemas.openxmlformats.org/officeDocument/2006/relationships/image" Target="../media/image83.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93.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92.svg"/><Relationship Id="rId5" Type="http://schemas.openxmlformats.org/officeDocument/2006/relationships/image" Target="../media/image55.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2.mp4"/><Relationship Id="rId1" Type="http://schemas.microsoft.com/office/2007/relationships/media" Target="../media/media12.mp4"/><Relationship Id="rId5" Type="http://schemas.openxmlformats.org/officeDocument/2006/relationships/image" Target="../media/image94.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3.mp4"/><Relationship Id="rId1" Type="http://schemas.microsoft.com/office/2007/relationships/media" Target="../media/media13.mp4"/><Relationship Id="rId5" Type="http://schemas.openxmlformats.org/officeDocument/2006/relationships/image" Target="../media/image95.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3.png"/><Relationship Id="rId4" Type="http://schemas.openxmlformats.org/officeDocument/2006/relationships/image" Target="../media/image24.png"/><Relationship Id="rId9" Type="http://schemas.openxmlformats.org/officeDocument/2006/relationships/image" Target="../media/image26.jpeg"/></Relationships>
</file>

<file path=ppt/slides/_rels/slide36.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image" Target="../media/image97.jpeg"/></Relationships>
</file>

<file path=ppt/slides/_rels/slide3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7.xml"/><Relationship Id="rId1" Type="http://schemas.openxmlformats.org/officeDocument/2006/relationships/slideLayout" Target="../slideLayouts/slideLayout21.xml"/><Relationship Id="rId5" Type="http://schemas.openxmlformats.org/officeDocument/2006/relationships/image" Target="../media/image99.svg"/><Relationship Id="rId4" Type="http://schemas.openxmlformats.org/officeDocument/2006/relationships/image" Target="../media/image10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84D0781-1DA8-FDB7-FABB-EF08A20EBD3C}"/>
              </a:ext>
            </a:extLst>
          </p:cNvPr>
          <p:cNvPicPr>
            <a:picLocks noGrp="1" noChangeAspect="1"/>
          </p:cNvPicPr>
          <p:nvPr>
            <p:ph type="pic" sz="quarter" idx="11"/>
          </p:nvPr>
        </p:nvPicPr>
        <p:blipFill>
          <a:blip r:embed="rId3"/>
          <a:srcRect l="27942"/>
          <a:stretch>
            <a:fillRect/>
          </a:stretch>
        </p:blipFill>
        <p:spPr>
          <a:xfrm>
            <a:off x="-8172" y="0"/>
            <a:ext cx="12200172" cy="6153150"/>
          </a:xfrm>
        </p:spPr>
      </p:pic>
      <p:grpSp>
        <p:nvGrpSpPr>
          <p:cNvPr id="11" name="Group 10">
            <a:extLst>
              <a:ext uri="{FF2B5EF4-FFF2-40B4-BE49-F238E27FC236}">
                <a16:creationId xmlns:a16="http://schemas.microsoft.com/office/drawing/2014/main" id="{79382998-1525-CB90-FD23-947A67D50274}"/>
              </a:ext>
            </a:extLst>
          </p:cNvPr>
          <p:cNvGrpSpPr>
            <a:grpSpLocks noGrp="1" noUngrp="1" noRot="1" noMove="1" noResize="1"/>
          </p:cNvGrpSpPr>
          <p:nvPr/>
        </p:nvGrpSpPr>
        <p:grpSpPr>
          <a:xfrm>
            <a:off x="-8172" y="-361145"/>
            <a:ext cx="12305869" cy="3790815"/>
            <a:chOff x="-8172" y="-361145"/>
            <a:chExt cx="12305869" cy="3790815"/>
          </a:xfrm>
        </p:grpSpPr>
        <p:pic>
          <p:nvPicPr>
            <p:cNvPr id="12" name="Graphic 11">
              <a:extLst>
                <a:ext uri="{FF2B5EF4-FFF2-40B4-BE49-F238E27FC236}">
                  <a16:creationId xmlns:a16="http://schemas.microsoft.com/office/drawing/2014/main" id="{4405B3FB-CC1B-40FE-8C78-EB7054A3CEB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rcRect/>
            <a:stretch/>
          </p:blipFill>
          <p:spPr>
            <a:xfrm>
              <a:off x="10478106" y="-361145"/>
              <a:ext cx="1819591" cy="3790815"/>
            </a:xfrm>
            <a:prstGeom prst="rect">
              <a:avLst/>
            </a:prstGeom>
          </p:spPr>
        </p:pic>
        <p:sp>
          <p:nvSpPr>
            <p:cNvPr id="13" name="Gradient overlay">
              <a:extLst>
                <a:ext uri="{FF2B5EF4-FFF2-40B4-BE49-F238E27FC236}">
                  <a16:creationId xmlns:a16="http://schemas.microsoft.com/office/drawing/2014/main" id="{9B4A3B70-05FE-987A-2A83-E0DD9C9017CB}"/>
                </a:ext>
              </a:extLst>
            </p:cNvPr>
            <p:cNvSpPr>
              <a:spLocks noGrp="1" noRot="1" noMove="1" noResize="1" noEditPoints="1" noAdjustHandles="1" noChangeArrowheads="1" noChangeShapeType="1"/>
            </p:cNvSpPr>
            <p:nvPr/>
          </p:nvSpPr>
          <p:spPr>
            <a:xfrm flipH="1">
              <a:off x="-8172" y="2"/>
              <a:ext cx="12200169" cy="1862966"/>
            </a:xfrm>
            <a:prstGeom prst="rect">
              <a:avLst/>
            </a:prstGeom>
            <a:gradFill flip="none" rotWithShape="1">
              <a:gsLst>
                <a:gs pos="50000">
                  <a:schemeClr val="bg1">
                    <a:alpha val="0"/>
                    <a:lumMod val="0"/>
                  </a:schemeClr>
                </a:gs>
                <a:gs pos="100000">
                  <a:srgbClr val="000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4" name="SU Logo">
              <a:extLst>
                <a:ext uri="{FF2B5EF4-FFF2-40B4-BE49-F238E27FC236}">
                  <a16:creationId xmlns:a16="http://schemas.microsoft.com/office/drawing/2014/main" id="{D9F0FF84-540A-4A84-DB71-33D6DE9E7CF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rcRect/>
            <a:stretch/>
          </p:blipFill>
          <p:spPr>
            <a:xfrm>
              <a:off x="12254" y="-1166"/>
              <a:ext cx="2780205" cy="1502987"/>
            </a:xfrm>
            <a:prstGeom prst="rect">
              <a:avLst/>
            </a:prstGeom>
          </p:spPr>
        </p:pic>
      </p:grpSp>
      <p:sp>
        <p:nvSpPr>
          <p:cNvPr id="15" name="Photo by ...">
            <a:extLst>
              <a:ext uri="{FF2B5EF4-FFF2-40B4-BE49-F238E27FC236}">
                <a16:creationId xmlns:a16="http://schemas.microsoft.com/office/drawing/2014/main" id="{F038559E-42AD-AF5F-64FD-D66D4CC469A7}"/>
              </a:ext>
            </a:extLst>
          </p:cNvPr>
          <p:cNvSpPr txBox="1"/>
          <p:nvPr/>
        </p:nvSpPr>
        <p:spPr>
          <a:xfrm>
            <a:off x="9987402" y="5888548"/>
            <a:ext cx="1433157" cy="230832"/>
          </a:xfrm>
          <a:prstGeom prst="rect">
            <a:avLst/>
          </a:prstGeom>
          <a:noFill/>
        </p:spPr>
        <p:txBody>
          <a:bodyPr wrap="square" rtlCol="0">
            <a:spAutoFit/>
          </a:bodyPr>
          <a:lstStyle/>
          <a:p>
            <a:pPr algn="r"/>
            <a:r>
              <a:rPr lang="en-GB" sz="900">
                <a:solidFill>
                  <a:schemeClr val="bg1">
                    <a:lumMod val="75000"/>
                  </a:schemeClr>
                </a:solidFill>
                <a:latin typeface="Trebuchet MS" panose="020B0703020202090204" pitchFamily="34" charset="0"/>
              </a:rPr>
              <a:t>Photo by </a:t>
            </a:r>
            <a:r>
              <a:rPr lang="en-GB" sz="900" err="1">
                <a:solidFill>
                  <a:schemeClr val="bg1">
                    <a:lumMod val="75000"/>
                  </a:schemeClr>
                </a:solidFill>
                <a:latin typeface="Trebuchet MS" panose="020B0703020202090204" pitchFamily="34" charset="0"/>
              </a:rPr>
              <a:t>Ignus</a:t>
            </a:r>
            <a:r>
              <a:rPr lang="en-GB" sz="900">
                <a:solidFill>
                  <a:schemeClr val="bg1">
                    <a:lumMod val="75000"/>
                  </a:schemeClr>
                </a:solidFill>
                <a:latin typeface="Trebuchet MS" panose="020B0703020202090204" pitchFamily="34" charset="0"/>
              </a:rPr>
              <a:t> Dreyer</a:t>
            </a:r>
          </a:p>
        </p:txBody>
      </p:sp>
      <p:sp>
        <p:nvSpPr>
          <p:cNvPr id="16" name="SU shape">
            <a:extLst>
              <a:ext uri="{FF2B5EF4-FFF2-40B4-BE49-F238E27FC236}">
                <a16:creationId xmlns:a16="http://schemas.microsoft.com/office/drawing/2014/main" id="{FDF7EEF7-FD95-CAD5-0FF9-5802CCA29236}"/>
              </a:ext>
            </a:extLst>
          </p:cNvPr>
          <p:cNvSpPr/>
          <p:nvPr/>
        </p:nvSpPr>
        <p:spPr>
          <a:xfrm>
            <a:off x="-9016" y="2779859"/>
            <a:ext cx="7900250" cy="2793716"/>
          </a:xfrm>
          <a:custGeom>
            <a:avLst/>
            <a:gdLst>
              <a:gd name="connsiteX0" fmla="*/ 5261811 w 5261811"/>
              <a:gd name="connsiteY0" fmla="*/ 1294820 h 2832794"/>
              <a:gd name="connsiteX1" fmla="*/ 5261482 w 5261811"/>
              <a:gd name="connsiteY1" fmla="*/ 2158836 h 2832794"/>
              <a:gd name="connsiteX2" fmla="*/ 4586436 w 5261811"/>
              <a:gd name="connsiteY2" fmla="*/ 2832794 h 2832794"/>
              <a:gd name="connsiteX3" fmla="*/ 0 w 5261811"/>
              <a:gd name="connsiteY3" fmla="*/ 2832794 h 2832794"/>
              <a:gd name="connsiteX4" fmla="*/ 0 w 5261811"/>
              <a:gd name="connsiteY4" fmla="*/ 0 h 2832794"/>
              <a:gd name="connsiteX5" fmla="*/ 5261811 w 5261811"/>
              <a:gd name="connsiteY5" fmla="*/ 0 h 2832794"/>
              <a:gd name="connsiteX6" fmla="*/ 5261811 w 5261811"/>
              <a:gd name="connsiteY6" fmla="*/ 1294820 h 283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1811" h="2832794">
                <a:moveTo>
                  <a:pt x="5261811" y="1294820"/>
                </a:moveTo>
                <a:lnTo>
                  <a:pt x="5261482" y="2158836"/>
                </a:lnTo>
                <a:cubicBezTo>
                  <a:pt x="5261373" y="2531067"/>
                  <a:pt x="4959148" y="2832794"/>
                  <a:pt x="4586436" y="2832794"/>
                </a:cubicBezTo>
                <a:lnTo>
                  <a:pt x="0" y="2832794"/>
                </a:lnTo>
                <a:lnTo>
                  <a:pt x="0" y="0"/>
                </a:lnTo>
                <a:lnTo>
                  <a:pt x="5261811" y="0"/>
                </a:lnTo>
                <a:lnTo>
                  <a:pt x="5261811" y="1294820"/>
                </a:lnTo>
                <a:close/>
              </a:path>
            </a:pathLst>
          </a:custGeom>
          <a:solidFill>
            <a:srgbClr val="000000">
              <a:alpha val="80000"/>
            </a:srgbClr>
          </a:solidFill>
          <a:ln w="10954" cap="flat">
            <a:noFill/>
            <a:prstDash val="solid"/>
            <a:miter/>
          </a:ln>
        </p:spPr>
        <p:txBody>
          <a:bodyPr rtlCol="0" anchor="ctr"/>
          <a:lstStyle/>
          <a:p>
            <a:endParaRPr lang="en-US"/>
          </a:p>
        </p:txBody>
      </p:sp>
      <p:sp>
        <p:nvSpPr>
          <p:cNvPr id="3" name="Title 2">
            <a:extLst>
              <a:ext uri="{FF2B5EF4-FFF2-40B4-BE49-F238E27FC236}">
                <a16:creationId xmlns:a16="http://schemas.microsoft.com/office/drawing/2014/main" id="{0DA60AD8-CAE2-5086-D3EF-B2339B4C34EA}"/>
              </a:ext>
            </a:extLst>
          </p:cNvPr>
          <p:cNvSpPr>
            <a:spLocks noGrp="1"/>
          </p:cNvSpPr>
          <p:nvPr>
            <p:ph type="title"/>
          </p:nvPr>
        </p:nvSpPr>
        <p:spPr>
          <a:xfrm>
            <a:off x="76526" y="2294746"/>
            <a:ext cx="7717892" cy="3278488"/>
          </a:xfrm>
        </p:spPr>
        <p:txBody>
          <a:bodyPr spcFirstLastPara="1" wrap="square" lIns="91425" tIns="45700" rIns="91425" bIns="45700" anchor="ctr" anchorCtr="0">
            <a:noAutofit/>
          </a:bodyPr>
          <a:lstStyle/>
          <a:p>
            <a:pPr>
              <a:lnSpc>
                <a:spcPct val="200000"/>
              </a:lnSpc>
            </a:pPr>
            <a:r>
              <a:rPr lang="en-US" sz="3600"/>
              <a:t>From Pixels to Biomechanics</a:t>
            </a:r>
          </a:p>
          <a:p>
            <a:r>
              <a:rPr lang="en-US" sz="2000" b="0"/>
              <a:t>Developing </a:t>
            </a:r>
            <a:r>
              <a:rPr lang="en-US" sz="2000" b="0" err="1"/>
              <a:t>Markerless</a:t>
            </a:r>
            <a:r>
              <a:rPr lang="en-US" sz="2000" b="0"/>
              <a:t> Motion Analysis for Real-World Assessment</a:t>
            </a:r>
            <a:br>
              <a:rPr lang="en-US" sz="2000" b="0"/>
            </a:br>
            <a:br>
              <a:rPr lang="en-US" sz="2000" b="0"/>
            </a:br>
            <a:endParaRPr lang="en-US" sz="2000" b="0"/>
          </a:p>
          <a:p>
            <a:r>
              <a:rPr lang="en-US" sz="1600"/>
              <a:t>Prof. Rensu P. Theart</a:t>
            </a:r>
          </a:p>
          <a:p>
            <a:r>
              <a:rPr lang="en-US" sz="1600" b="0"/>
              <a:t>Department of Electrical and Electronic Engineering</a:t>
            </a:r>
          </a:p>
          <a:p>
            <a:r>
              <a:rPr lang="en-US" sz="1600" b="0"/>
              <a:t>Stellenbosch University</a:t>
            </a:r>
          </a:p>
        </p:txBody>
      </p:sp>
    </p:spTree>
    <p:extLst>
      <p:ext uri="{BB962C8B-B14F-4D97-AF65-F5344CB8AC3E}">
        <p14:creationId xmlns:p14="http://schemas.microsoft.com/office/powerpoint/2010/main" val="2587152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2"/>
          <p:cNvSpPr txBox="1">
            <a:spLocks noGrp="1"/>
          </p:cNvSpPr>
          <p:nvPr>
            <p:ph type="title"/>
          </p:nvPr>
        </p:nvSpPr>
        <p:spPr>
          <a:xfrm>
            <a:off x="340242" y="3429000"/>
            <a:ext cx="8917172" cy="14560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Trebuchet MS"/>
              <a:buNone/>
            </a:pPr>
            <a:r>
              <a:rPr lang="en-US" sz="3600" dirty="0">
                <a:solidFill>
                  <a:schemeClr val="lt1"/>
                </a:solidFill>
              </a:rPr>
              <a:t>The gap</a:t>
            </a:r>
            <a:endParaRPr sz="3600" dirty="0"/>
          </a:p>
        </p:txBody>
      </p:sp>
      <p:sp>
        <p:nvSpPr>
          <p:cNvPr id="136" name="Google Shape;136;p22"/>
          <p:cNvSpPr txBox="1"/>
          <p:nvPr/>
        </p:nvSpPr>
        <p:spPr>
          <a:xfrm>
            <a:off x="411480" y="2057400"/>
            <a:ext cx="3657600" cy="128016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8800" b="1" i="0" u="none" strike="noStrike" cap="none">
                <a:solidFill>
                  <a:srgbClr val="B79962"/>
                </a:solidFill>
                <a:latin typeface="Trebuchet MS"/>
                <a:ea typeface="Trebuchet MS"/>
                <a:cs typeface="Trebuchet MS"/>
                <a:sym typeface="Trebuchet MS"/>
              </a:rPr>
              <a:t>01</a:t>
            </a:r>
            <a:endParaRPr/>
          </a:p>
        </p:txBody>
      </p:sp>
      <p:sp>
        <p:nvSpPr>
          <p:cNvPr id="137" name="Google Shape;137;p22"/>
          <p:cNvSpPr txBox="1"/>
          <p:nvPr/>
        </p:nvSpPr>
        <p:spPr>
          <a:xfrm>
            <a:off x="411480" y="4892040"/>
            <a:ext cx="822960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0" i="0" u="none" strike="noStrike" cap="none">
                <a:solidFill>
                  <a:srgbClr val="E9DDE2"/>
                </a:solidFill>
                <a:latin typeface="Trebuchet MS"/>
                <a:ea typeface="Trebuchet MS"/>
                <a:cs typeface="Trebuchet MS"/>
                <a:sym typeface="Trebuchet MS"/>
              </a:rPr>
              <a:t>Why movement analysis hasn't left the lab</a:t>
            </a:r>
            <a:endParaRPr sz="2400">
              <a:latin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3"/>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The gold standard lives in the lab</a:t>
            </a:r>
            <a:endParaRPr sz="3600"/>
          </a:p>
        </p:txBody>
      </p:sp>
      <p:sp>
        <p:nvSpPr>
          <p:cNvPr id="144" name="Google Shape;144;p23"/>
          <p:cNvSpPr/>
          <p:nvPr/>
        </p:nvSpPr>
        <p:spPr>
          <a:xfrm>
            <a:off x="6579235" y="1677166"/>
            <a:ext cx="731400" cy="73140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145" name="Google Shape;145;p23" descr="FaCoins_w.png"/>
          <p:cNvPicPr preferRelativeResize="0"/>
          <p:nvPr/>
        </p:nvPicPr>
        <p:blipFill rotWithShape="1">
          <a:blip r:embed="rId3">
            <a:alphaModFix/>
          </a:blip>
          <a:srcRect/>
          <a:stretch/>
        </p:blipFill>
        <p:spPr>
          <a:xfrm>
            <a:off x="6769430" y="1867361"/>
            <a:ext cx="351129" cy="351129"/>
          </a:xfrm>
          <a:prstGeom prst="rect">
            <a:avLst/>
          </a:prstGeom>
          <a:noFill/>
          <a:ln>
            <a:noFill/>
          </a:ln>
        </p:spPr>
      </p:pic>
      <p:sp>
        <p:nvSpPr>
          <p:cNvPr id="146" name="Google Shape;146;p23"/>
          <p:cNvSpPr txBox="1"/>
          <p:nvPr/>
        </p:nvSpPr>
        <p:spPr>
          <a:xfrm>
            <a:off x="7539355" y="1695454"/>
            <a:ext cx="4389000" cy="365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High cost</a:t>
            </a:r>
            <a:endParaRPr sz="2400"/>
          </a:p>
        </p:txBody>
      </p:sp>
      <p:sp>
        <p:nvSpPr>
          <p:cNvPr id="147" name="Google Shape;147;p23"/>
          <p:cNvSpPr txBox="1"/>
          <p:nvPr/>
        </p:nvSpPr>
        <p:spPr>
          <a:xfrm>
            <a:off x="7539355" y="2061214"/>
            <a:ext cx="4389000" cy="365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4D5356"/>
                </a:solidFill>
                <a:latin typeface="Trebuchet MS"/>
                <a:ea typeface="Trebuchet MS"/>
                <a:cs typeface="Trebuchet MS"/>
                <a:sym typeface="Trebuchet MS"/>
              </a:rPr>
              <a:t>Specialised cameras, software and lab space</a:t>
            </a:r>
            <a:endParaRPr sz="1800"/>
          </a:p>
        </p:txBody>
      </p:sp>
      <p:sp>
        <p:nvSpPr>
          <p:cNvPr id="148" name="Google Shape;148;p23"/>
          <p:cNvSpPr/>
          <p:nvPr/>
        </p:nvSpPr>
        <p:spPr>
          <a:xfrm>
            <a:off x="6579235" y="2756158"/>
            <a:ext cx="731400" cy="73140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149" name="Google Shape;149;p23" descr="FaClock_w.png"/>
          <p:cNvPicPr preferRelativeResize="0"/>
          <p:nvPr/>
        </p:nvPicPr>
        <p:blipFill rotWithShape="1">
          <a:blip r:embed="rId4">
            <a:alphaModFix/>
          </a:blip>
          <a:srcRect/>
          <a:stretch/>
        </p:blipFill>
        <p:spPr>
          <a:xfrm>
            <a:off x="6769430" y="2946353"/>
            <a:ext cx="351129" cy="351129"/>
          </a:xfrm>
          <a:prstGeom prst="rect">
            <a:avLst/>
          </a:prstGeom>
          <a:noFill/>
          <a:ln>
            <a:noFill/>
          </a:ln>
        </p:spPr>
      </p:pic>
      <p:sp>
        <p:nvSpPr>
          <p:cNvPr id="150" name="Google Shape;150;p23"/>
          <p:cNvSpPr txBox="1"/>
          <p:nvPr/>
        </p:nvSpPr>
        <p:spPr>
          <a:xfrm>
            <a:off x="7539355" y="2774446"/>
            <a:ext cx="4389000" cy="365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Hours of setup</a:t>
            </a:r>
            <a:endParaRPr sz="2400"/>
          </a:p>
        </p:txBody>
      </p:sp>
      <p:sp>
        <p:nvSpPr>
          <p:cNvPr id="151" name="Google Shape;151;p23"/>
          <p:cNvSpPr txBox="1"/>
          <p:nvPr/>
        </p:nvSpPr>
        <p:spPr>
          <a:xfrm>
            <a:off x="7539355" y="3140206"/>
            <a:ext cx="4389000" cy="365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4D5356"/>
                </a:solidFill>
                <a:latin typeface="Trebuchet MS"/>
                <a:ea typeface="Trebuchet MS"/>
                <a:cs typeface="Trebuchet MS"/>
                <a:sym typeface="Trebuchet MS"/>
              </a:rPr>
              <a:t>Marker placement and calibration per participant</a:t>
            </a:r>
            <a:endParaRPr sz="1800"/>
          </a:p>
        </p:txBody>
      </p:sp>
      <p:sp>
        <p:nvSpPr>
          <p:cNvPr id="152" name="Google Shape;152;p23"/>
          <p:cNvSpPr/>
          <p:nvPr/>
        </p:nvSpPr>
        <p:spPr>
          <a:xfrm>
            <a:off x="6579235" y="3835150"/>
            <a:ext cx="731400" cy="73140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153" name="Google Shape;153;p23" descr="FaUserCog_w.png"/>
          <p:cNvPicPr preferRelativeResize="0"/>
          <p:nvPr/>
        </p:nvPicPr>
        <p:blipFill rotWithShape="1">
          <a:blip r:embed="rId5">
            <a:alphaModFix/>
          </a:blip>
          <a:srcRect/>
          <a:stretch/>
        </p:blipFill>
        <p:spPr>
          <a:xfrm>
            <a:off x="6769430" y="4025345"/>
            <a:ext cx="351129" cy="351129"/>
          </a:xfrm>
          <a:prstGeom prst="rect">
            <a:avLst/>
          </a:prstGeom>
          <a:noFill/>
          <a:ln>
            <a:noFill/>
          </a:ln>
        </p:spPr>
      </p:pic>
      <p:sp>
        <p:nvSpPr>
          <p:cNvPr id="154" name="Google Shape;154;p23"/>
          <p:cNvSpPr txBox="1"/>
          <p:nvPr/>
        </p:nvSpPr>
        <p:spPr>
          <a:xfrm>
            <a:off x="7539355" y="3853437"/>
            <a:ext cx="4389000" cy="365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Expert operators</a:t>
            </a:r>
            <a:endParaRPr sz="2400"/>
          </a:p>
        </p:txBody>
      </p:sp>
      <p:sp>
        <p:nvSpPr>
          <p:cNvPr id="155" name="Google Shape;155;p23"/>
          <p:cNvSpPr txBox="1"/>
          <p:nvPr/>
        </p:nvSpPr>
        <p:spPr>
          <a:xfrm>
            <a:off x="7539355" y="4219198"/>
            <a:ext cx="4389000" cy="365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4D5356"/>
                </a:solidFill>
                <a:latin typeface="Trebuchet MS"/>
                <a:ea typeface="Trebuchet MS"/>
                <a:cs typeface="Trebuchet MS"/>
                <a:sym typeface="Trebuchet MS"/>
              </a:rPr>
              <a:t>Trained staff to collect and process data</a:t>
            </a:r>
            <a:endParaRPr sz="1800"/>
          </a:p>
        </p:txBody>
      </p:sp>
      <p:sp>
        <p:nvSpPr>
          <p:cNvPr id="156" name="Google Shape;156;p23"/>
          <p:cNvSpPr/>
          <p:nvPr/>
        </p:nvSpPr>
        <p:spPr>
          <a:xfrm>
            <a:off x="6579235" y="4914142"/>
            <a:ext cx="731400" cy="73140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157" name="Google Shape;157;p23" descr="FaHourglassHalf_w.png"/>
          <p:cNvPicPr preferRelativeResize="0"/>
          <p:nvPr/>
        </p:nvPicPr>
        <p:blipFill rotWithShape="1">
          <a:blip r:embed="rId6">
            <a:alphaModFix/>
          </a:blip>
          <a:srcRect/>
          <a:stretch/>
        </p:blipFill>
        <p:spPr>
          <a:xfrm>
            <a:off x="6769430" y="5104337"/>
            <a:ext cx="351129" cy="351129"/>
          </a:xfrm>
          <a:prstGeom prst="rect">
            <a:avLst/>
          </a:prstGeom>
          <a:noFill/>
          <a:ln>
            <a:noFill/>
          </a:ln>
        </p:spPr>
      </p:pic>
      <p:sp>
        <p:nvSpPr>
          <p:cNvPr id="158" name="Google Shape;158;p23"/>
          <p:cNvSpPr txBox="1"/>
          <p:nvPr/>
        </p:nvSpPr>
        <p:spPr>
          <a:xfrm>
            <a:off x="7539355" y="4932430"/>
            <a:ext cx="4389000" cy="365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Results after the session</a:t>
            </a:r>
            <a:endParaRPr sz="2400"/>
          </a:p>
        </p:txBody>
      </p:sp>
      <p:sp>
        <p:nvSpPr>
          <p:cNvPr id="159" name="Google Shape;159;p23"/>
          <p:cNvSpPr txBox="1"/>
          <p:nvPr/>
        </p:nvSpPr>
        <p:spPr>
          <a:xfrm>
            <a:off x="7539355" y="5298190"/>
            <a:ext cx="4389000" cy="365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4D5356"/>
                </a:solidFill>
                <a:latin typeface="Trebuchet MS"/>
                <a:ea typeface="Trebuchet MS"/>
                <a:cs typeface="Trebuchet MS"/>
                <a:sym typeface="Trebuchet MS"/>
              </a:rPr>
              <a:t>Processing happens offline, not in the moment</a:t>
            </a:r>
            <a:endParaRPr sz="1800"/>
          </a:p>
        </p:txBody>
      </p:sp>
      <p:pic>
        <p:nvPicPr>
          <p:cNvPr id="160" name="Google Shape;160;p23" descr="IMG_1181.png" title="IMG_1181.png"/>
          <p:cNvPicPr preferRelativeResize="0"/>
          <p:nvPr/>
        </p:nvPicPr>
        <p:blipFill rotWithShape="1">
          <a:blip r:embed="rId7"/>
          <a:srcRect l="209" r="209"/>
          <a:stretch/>
        </p:blipFill>
        <p:spPr>
          <a:xfrm>
            <a:off x="347900" y="1348040"/>
            <a:ext cx="6002601" cy="45208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5">
          <a:extLst>
            <a:ext uri="{FF2B5EF4-FFF2-40B4-BE49-F238E27FC236}">
              <a16:creationId xmlns:a16="http://schemas.microsoft.com/office/drawing/2014/main" id="{20031A83-2A78-5933-7DCF-91F2B84F569C}"/>
            </a:ext>
          </a:extLst>
        </p:cNvPr>
        <p:cNvGrpSpPr/>
        <p:nvPr/>
      </p:nvGrpSpPr>
      <p:grpSpPr>
        <a:xfrm>
          <a:off x="0" y="0"/>
          <a:ext cx="0" cy="0"/>
          <a:chOff x="0" y="0"/>
          <a:chExt cx="0" cy="0"/>
        </a:xfrm>
      </p:grpSpPr>
      <p:sp>
        <p:nvSpPr>
          <p:cNvPr id="166" name="Google Shape;166;p24">
            <a:extLst>
              <a:ext uri="{FF2B5EF4-FFF2-40B4-BE49-F238E27FC236}">
                <a16:creationId xmlns:a16="http://schemas.microsoft.com/office/drawing/2014/main" id="{E0763731-8078-5890-2F07-1A022040BCDA}"/>
              </a:ext>
            </a:extLst>
          </p:cNvPr>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Where movement decisions happen</a:t>
            </a:r>
            <a:endParaRPr sz="3600"/>
          </a:p>
        </p:txBody>
      </p:sp>
      <p:sp>
        <p:nvSpPr>
          <p:cNvPr id="167" name="Google Shape;167;p24">
            <a:extLst>
              <a:ext uri="{FF2B5EF4-FFF2-40B4-BE49-F238E27FC236}">
                <a16:creationId xmlns:a16="http://schemas.microsoft.com/office/drawing/2014/main" id="{E6D2FCCD-172A-23BE-A031-4A1E7118E262}"/>
              </a:ext>
            </a:extLst>
          </p:cNvPr>
          <p:cNvSpPr/>
          <p:nvPr/>
        </p:nvSpPr>
        <p:spPr>
          <a:xfrm>
            <a:off x="457200" y="4526280"/>
            <a:ext cx="548640" cy="54864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168" name="Google Shape;168;p24" descr="FaDumbbell_w.png">
            <a:extLst>
              <a:ext uri="{FF2B5EF4-FFF2-40B4-BE49-F238E27FC236}">
                <a16:creationId xmlns:a16="http://schemas.microsoft.com/office/drawing/2014/main" id="{3229E542-1D09-23A8-5E68-B9BF1BB0AF4A}"/>
              </a:ext>
            </a:extLst>
          </p:cNvPr>
          <p:cNvPicPr preferRelativeResize="0"/>
          <p:nvPr/>
        </p:nvPicPr>
        <p:blipFill rotWithShape="1">
          <a:blip r:embed="rId3">
            <a:alphaModFix/>
          </a:blip>
          <a:srcRect/>
          <a:stretch/>
        </p:blipFill>
        <p:spPr>
          <a:xfrm>
            <a:off x="599846" y="4668926"/>
            <a:ext cx="263347" cy="263347"/>
          </a:xfrm>
          <a:prstGeom prst="rect">
            <a:avLst/>
          </a:prstGeom>
          <a:noFill/>
          <a:ln>
            <a:noFill/>
          </a:ln>
        </p:spPr>
      </p:pic>
      <p:sp>
        <p:nvSpPr>
          <p:cNvPr id="169" name="Google Shape;169;p24">
            <a:extLst>
              <a:ext uri="{FF2B5EF4-FFF2-40B4-BE49-F238E27FC236}">
                <a16:creationId xmlns:a16="http://schemas.microsoft.com/office/drawing/2014/main" id="{F0C224D4-013B-6DF8-4366-ECB997F16FB1}"/>
              </a:ext>
            </a:extLst>
          </p:cNvPr>
          <p:cNvSpPr txBox="1"/>
          <p:nvPr/>
        </p:nvSpPr>
        <p:spPr>
          <a:xfrm>
            <a:off x="1143000" y="4526280"/>
            <a:ext cx="283464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Gym</a:t>
            </a:r>
            <a:endParaRPr sz="2400">
              <a:latin typeface="Trebuchet MS"/>
            </a:endParaRPr>
          </a:p>
        </p:txBody>
      </p:sp>
      <p:sp>
        <p:nvSpPr>
          <p:cNvPr id="170" name="Google Shape;170;p24">
            <a:extLst>
              <a:ext uri="{FF2B5EF4-FFF2-40B4-BE49-F238E27FC236}">
                <a16:creationId xmlns:a16="http://schemas.microsoft.com/office/drawing/2014/main" id="{1E5C1D73-07E6-0A9F-F82B-260330560DE3}"/>
              </a:ext>
            </a:extLst>
          </p:cNvPr>
          <p:cNvSpPr/>
          <p:nvPr/>
        </p:nvSpPr>
        <p:spPr>
          <a:xfrm>
            <a:off x="4279392" y="4526280"/>
            <a:ext cx="548640" cy="54864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171" name="Google Shape;171;p24" descr="FaStethoscope_w.png">
            <a:extLst>
              <a:ext uri="{FF2B5EF4-FFF2-40B4-BE49-F238E27FC236}">
                <a16:creationId xmlns:a16="http://schemas.microsoft.com/office/drawing/2014/main" id="{95B6FDE1-8E92-AEBA-2E51-72E2F9E9A8C5}"/>
              </a:ext>
            </a:extLst>
          </p:cNvPr>
          <p:cNvPicPr preferRelativeResize="0"/>
          <p:nvPr/>
        </p:nvPicPr>
        <p:blipFill rotWithShape="1">
          <a:blip r:embed="rId4">
            <a:alphaModFix/>
          </a:blip>
          <a:srcRect/>
          <a:stretch/>
        </p:blipFill>
        <p:spPr>
          <a:xfrm>
            <a:off x="4422038" y="4668926"/>
            <a:ext cx="263347" cy="263347"/>
          </a:xfrm>
          <a:prstGeom prst="rect">
            <a:avLst/>
          </a:prstGeom>
          <a:noFill/>
          <a:ln>
            <a:noFill/>
          </a:ln>
        </p:spPr>
      </p:pic>
      <p:sp>
        <p:nvSpPr>
          <p:cNvPr id="172" name="Google Shape;172;p24">
            <a:extLst>
              <a:ext uri="{FF2B5EF4-FFF2-40B4-BE49-F238E27FC236}">
                <a16:creationId xmlns:a16="http://schemas.microsoft.com/office/drawing/2014/main" id="{A3AA16A6-5B80-9D11-43E2-DD515AEC7EF0}"/>
              </a:ext>
            </a:extLst>
          </p:cNvPr>
          <p:cNvSpPr txBox="1"/>
          <p:nvPr/>
        </p:nvSpPr>
        <p:spPr>
          <a:xfrm>
            <a:off x="4965192" y="4526280"/>
            <a:ext cx="283464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Clinic</a:t>
            </a:r>
            <a:endParaRPr sz="2400">
              <a:latin typeface="Trebuchet MS"/>
            </a:endParaRPr>
          </a:p>
        </p:txBody>
      </p:sp>
      <p:sp>
        <p:nvSpPr>
          <p:cNvPr id="173" name="Google Shape;173;p24">
            <a:extLst>
              <a:ext uri="{FF2B5EF4-FFF2-40B4-BE49-F238E27FC236}">
                <a16:creationId xmlns:a16="http://schemas.microsoft.com/office/drawing/2014/main" id="{E9C379CE-ACC8-7DFF-8465-49052A81F196}"/>
              </a:ext>
            </a:extLst>
          </p:cNvPr>
          <p:cNvSpPr/>
          <p:nvPr/>
        </p:nvSpPr>
        <p:spPr>
          <a:xfrm>
            <a:off x="8101583" y="4526280"/>
            <a:ext cx="548640" cy="54864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174" name="Google Shape;174;p24" descr="FaRunning_w.png">
            <a:extLst>
              <a:ext uri="{FF2B5EF4-FFF2-40B4-BE49-F238E27FC236}">
                <a16:creationId xmlns:a16="http://schemas.microsoft.com/office/drawing/2014/main" id="{90FBD270-6E5A-31E2-D11C-3575C8DAE4F0}"/>
              </a:ext>
            </a:extLst>
          </p:cNvPr>
          <p:cNvPicPr preferRelativeResize="0"/>
          <p:nvPr/>
        </p:nvPicPr>
        <p:blipFill rotWithShape="1">
          <a:blip r:embed="rId5">
            <a:alphaModFix/>
          </a:blip>
          <a:srcRect/>
          <a:stretch/>
        </p:blipFill>
        <p:spPr>
          <a:xfrm>
            <a:off x="8244230" y="4668926"/>
            <a:ext cx="263347" cy="263347"/>
          </a:xfrm>
          <a:prstGeom prst="rect">
            <a:avLst/>
          </a:prstGeom>
          <a:noFill/>
          <a:ln>
            <a:noFill/>
          </a:ln>
        </p:spPr>
      </p:pic>
      <p:sp>
        <p:nvSpPr>
          <p:cNvPr id="175" name="Google Shape;175;p24">
            <a:extLst>
              <a:ext uri="{FF2B5EF4-FFF2-40B4-BE49-F238E27FC236}">
                <a16:creationId xmlns:a16="http://schemas.microsoft.com/office/drawing/2014/main" id="{1D09BC15-A5B8-AD35-8D99-B6618553A3AC}"/>
              </a:ext>
            </a:extLst>
          </p:cNvPr>
          <p:cNvSpPr txBox="1"/>
          <p:nvPr/>
        </p:nvSpPr>
        <p:spPr>
          <a:xfrm>
            <a:off x="8787384" y="4526280"/>
            <a:ext cx="283464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Sport</a:t>
            </a:r>
            <a:endParaRPr sz="2400">
              <a:latin typeface="Trebuchet MS"/>
            </a:endParaRPr>
          </a:p>
        </p:txBody>
      </p:sp>
      <p:sp>
        <p:nvSpPr>
          <p:cNvPr id="176" name="Google Shape;176;p24">
            <a:extLst>
              <a:ext uri="{FF2B5EF4-FFF2-40B4-BE49-F238E27FC236}">
                <a16:creationId xmlns:a16="http://schemas.microsoft.com/office/drawing/2014/main" id="{80E00CFF-A389-7C8F-DC10-1BEE26C4A3C0}"/>
              </a:ext>
            </a:extLst>
          </p:cNvPr>
          <p:cNvSpPr/>
          <p:nvPr/>
        </p:nvSpPr>
        <p:spPr>
          <a:xfrm>
            <a:off x="457200" y="5303520"/>
            <a:ext cx="11274552" cy="685800"/>
          </a:xfrm>
          <a:prstGeom prst="roundRect">
            <a:avLst>
              <a:gd name="adj" fmla="val 20000"/>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400" b="0" i="0">
                <a:solidFill>
                  <a:srgbClr val="FFFFFF"/>
                </a:solidFill>
                <a:latin typeface="Trebuchet MS"/>
                <a:ea typeface="Trebuchet MS"/>
                <a:cs typeface="Trebuchet MS"/>
                <a:sym typeface="Trebuchet MS"/>
              </a:rPr>
              <a:t>Decisions are made </a:t>
            </a:r>
            <a:r>
              <a:rPr lang="en-US" sz="2400" b="1" i="0">
                <a:solidFill>
                  <a:srgbClr val="F2D58A"/>
                </a:solidFill>
                <a:latin typeface="Trebuchet MS"/>
                <a:ea typeface="Trebuchet MS"/>
                <a:cs typeface="Trebuchet MS"/>
                <a:sym typeface="Trebuchet MS"/>
              </a:rPr>
              <a:t>by eye</a:t>
            </a:r>
            <a:r>
              <a:rPr lang="en-US" sz="2400" b="0" i="0">
                <a:solidFill>
                  <a:srgbClr val="FFFFFF"/>
                </a:solidFill>
                <a:latin typeface="Trebuchet MS"/>
                <a:ea typeface="Trebuchet MS"/>
                <a:cs typeface="Trebuchet MS"/>
                <a:sym typeface="Trebuchet MS"/>
              </a:rPr>
              <a:t> — without data</a:t>
            </a:r>
            <a:endParaRPr sz="2400">
              <a:latin typeface="Trebuchet MS"/>
            </a:endParaRPr>
          </a:p>
        </p:txBody>
      </p:sp>
      <p:pic>
        <p:nvPicPr>
          <p:cNvPr id="177" name="Google Shape;177;p24" descr="Coach watching an athlete squat or lift in a commercial gym&#10;">
            <a:extLst>
              <a:ext uri="{FF2B5EF4-FFF2-40B4-BE49-F238E27FC236}">
                <a16:creationId xmlns:a16="http://schemas.microsoft.com/office/drawing/2014/main" id="{AC697631-9E8F-74ED-84A1-BFA959BE3D07}"/>
              </a:ext>
            </a:extLst>
          </p:cNvPr>
          <p:cNvPicPr preferRelativeResize="0"/>
          <p:nvPr/>
        </p:nvPicPr>
        <p:blipFill rotWithShape="1">
          <a:blip r:embed="rId6">
            <a:alphaModFix/>
          </a:blip>
          <a:srcRect t="16160" b="5922"/>
          <a:stretch/>
        </p:blipFill>
        <p:spPr>
          <a:xfrm>
            <a:off x="457225" y="1587941"/>
            <a:ext cx="3566150" cy="2778621"/>
          </a:xfrm>
          <a:prstGeom prst="rect">
            <a:avLst/>
          </a:prstGeom>
          <a:noFill/>
          <a:ln>
            <a:noFill/>
          </a:ln>
        </p:spPr>
      </p:pic>
      <p:pic>
        <p:nvPicPr>
          <p:cNvPr id="178" name="Google Shape;178;p24" descr="Physiotherapist assessing a patient's gait or single-leg squat&#10;">
            <a:extLst>
              <a:ext uri="{FF2B5EF4-FFF2-40B4-BE49-F238E27FC236}">
                <a16:creationId xmlns:a16="http://schemas.microsoft.com/office/drawing/2014/main" id="{820DA18A-91CA-71A8-733C-9F9C16F69258}"/>
              </a:ext>
            </a:extLst>
          </p:cNvPr>
          <p:cNvPicPr preferRelativeResize="0"/>
          <p:nvPr/>
        </p:nvPicPr>
        <p:blipFill rotWithShape="1">
          <a:blip r:embed="rId7">
            <a:alphaModFix/>
          </a:blip>
          <a:srcRect t="9606" b="8782"/>
          <a:stretch/>
        </p:blipFill>
        <p:spPr>
          <a:xfrm>
            <a:off x="4279400" y="1587938"/>
            <a:ext cx="3566150" cy="2778625"/>
          </a:xfrm>
          <a:prstGeom prst="rect">
            <a:avLst/>
          </a:prstGeom>
          <a:noFill/>
          <a:ln>
            <a:noFill/>
          </a:ln>
        </p:spPr>
      </p:pic>
      <p:pic>
        <p:nvPicPr>
          <p:cNvPr id="179" name="Google Shape;179;p24" descr="Team screening day: athletes doing jump / landing tests&#10;">
            <a:extLst>
              <a:ext uri="{FF2B5EF4-FFF2-40B4-BE49-F238E27FC236}">
                <a16:creationId xmlns:a16="http://schemas.microsoft.com/office/drawing/2014/main" id="{B9DF2AF5-8CC9-8263-DC41-63E47C0BF21B}"/>
              </a:ext>
            </a:extLst>
          </p:cNvPr>
          <p:cNvPicPr preferRelativeResize="0"/>
          <p:nvPr/>
        </p:nvPicPr>
        <p:blipFill rotWithShape="1">
          <a:blip r:embed="rId8">
            <a:alphaModFix/>
          </a:blip>
          <a:srcRect t="20865" r="5473" b="5487"/>
          <a:stretch/>
        </p:blipFill>
        <p:spPr>
          <a:xfrm>
            <a:off x="8101575" y="1611863"/>
            <a:ext cx="3566175" cy="2778625"/>
          </a:xfrm>
          <a:prstGeom prst="rect">
            <a:avLst/>
          </a:prstGeom>
          <a:noFill/>
          <a:ln>
            <a:noFill/>
          </a:ln>
        </p:spPr>
      </p:pic>
    </p:spTree>
    <p:extLst>
      <p:ext uri="{BB962C8B-B14F-4D97-AF65-F5344CB8AC3E}">
        <p14:creationId xmlns:p14="http://schemas.microsoft.com/office/powerpoint/2010/main" val="1831338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4"/>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r>
              <a:rPr lang="en-US" sz="3600"/>
              <a:t>Bridging the gap – from image to data</a:t>
            </a:r>
            <a:endParaRPr lang="en-US"/>
          </a:p>
        </p:txBody>
      </p:sp>
      <p:sp>
        <p:nvSpPr>
          <p:cNvPr id="3" name="TextBox 2">
            <a:extLst>
              <a:ext uri="{FF2B5EF4-FFF2-40B4-BE49-F238E27FC236}">
                <a16:creationId xmlns:a16="http://schemas.microsoft.com/office/drawing/2014/main" id="{AD5B620A-D6AC-F67F-79AA-6FA0C3F5C2AA}"/>
              </a:ext>
            </a:extLst>
          </p:cNvPr>
          <p:cNvSpPr txBox="1"/>
          <p:nvPr/>
        </p:nvSpPr>
        <p:spPr>
          <a:xfrm>
            <a:off x="708837" y="1470837"/>
            <a:ext cx="343786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rgbClr val="61233D"/>
                </a:solidFill>
                <a:latin typeface="Trebuchet MS"/>
              </a:rPr>
              <a:t>Camera system</a:t>
            </a:r>
            <a:endParaRPr lang="en-US"/>
          </a:p>
          <a:p>
            <a:pPr algn="l"/>
            <a:endParaRPr lang="en-US"/>
          </a:p>
        </p:txBody>
      </p:sp>
      <p:sp>
        <p:nvSpPr>
          <p:cNvPr id="4" name="TextBox 3">
            <a:extLst>
              <a:ext uri="{FF2B5EF4-FFF2-40B4-BE49-F238E27FC236}">
                <a16:creationId xmlns:a16="http://schemas.microsoft.com/office/drawing/2014/main" id="{B2E4D9D6-BCAC-39F6-EB33-BE5F44BCE59B}"/>
              </a:ext>
            </a:extLst>
          </p:cNvPr>
          <p:cNvSpPr txBox="1"/>
          <p:nvPr/>
        </p:nvSpPr>
        <p:spPr>
          <a:xfrm>
            <a:off x="4359349" y="1470837"/>
            <a:ext cx="3863162"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rgbClr val="61233D"/>
                </a:solidFill>
                <a:latin typeface="Trebuchet MS"/>
              </a:rPr>
              <a:t>Pose estimation model</a:t>
            </a:r>
            <a:endParaRPr lang="en-US"/>
          </a:p>
          <a:p>
            <a:pPr algn="l"/>
            <a:endParaRPr lang="en-US"/>
          </a:p>
        </p:txBody>
      </p:sp>
      <p:sp>
        <p:nvSpPr>
          <p:cNvPr id="5" name="TextBox 4">
            <a:extLst>
              <a:ext uri="{FF2B5EF4-FFF2-40B4-BE49-F238E27FC236}">
                <a16:creationId xmlns:a16="http://schemas.microsoft.com/office/drawing/2014/main" id="{80CABBDF-B29A-D06C-9B1F-61312014FC61}"/>
              </a:ext>
            </a:extLst>
          </p:cNvPr>
          <p:cNvSpPr txBox="1"/>
          <p:nvPr/>
        </p:nvSpPr>
        <p:spPr>
          <a:xfrm>
            <a:off x="8364278" y="1470837"/>
            <a:ext cx="3384697"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err="1">
                <a:solidFill>
                  <a:srgbClr val="61233D"/>
                </a:solidFill>
                <a:latin typeface="Trebuchet MS"/>
              </a:rPr>
              <a:t>Keypoint</a:t>
            </a:r>
            <a:r>
              <a:rPr lang="en-US" sz="2400" b="1">
                <a:solidFill>
                  <a:srgbClr val="61233D"/>
                </a:solidFill>
                <a:latin typeface="Trebuchet MS"/>
              </a:rPr>
              <a:t> coordinates</a:t>
            </a:r>
            <a:endParaRPr lang="en-US"/>
          </a:p>
          <a:p>
            <a:pPr algn="l"/>
            <a:endParaRPr lang="en-US"/>
          </a:p>
        </p:txBody>
      </p:sp>
      <p:sp>
        <p:nvSpPr>
          <p:cNvPr id="6" name="TextBox 5">
            <a:extLst>
              <a:ext uri="{FF2B5EF4-FFF2-40B4-BE49-F238E27FC236}">
                <a16:creationId xmlns:a16="http://schemas.microsoft.com/office/drawing/2014/main" id="{ADDBFFDE-7ABC-2D63-BF92-EF62732B6883}"/>
              </a:ext>
            </a:extLst>
          </p:cNvPr>
          <p:cNvSpPr txBox="1"/>
          <p:nvPr/>
        </p:nvSpPr>
        <p:spPr>
          <a:xfrm>
            <a:off x="691115" y="4678325"/>
            <a:ext cx="3455581"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00">
                <a:solidFill>
                  <a:srgbClr val="30333B"/>
                </a:solidFill>
                <a:latin typeface="Trebuchet MS"/>
              </a:rPr>
              <a:t>Capture movement</a:t>
            </a:r>
            <a:br>
              <a:rPr lang="en-US" sz="1800">
                <a:solidFill>
                  <a:srgbClr val="30333B"/>
                </a:solidFill>
                <a:latin typeface="Trebuchet MS"/>
              </a:rPr>
            </a:br>
            <a:r>
              <a:rPr lang="en-US" sz="1800">
                <a:solidFill>
                  <a:srgbClr val="30333B"/>
                </a:solidFill>
                <a:latin typeface="Trebuchet MS"/>
              </a:rPr>
              <a:t>as video</a:t>
            </a:r>
            <a:endParaRPr lang="en-US"/>
          </a:p>
          <a:p>
            <a:pPr algn="l"/>
            <a:endParaRPr lang="en-US"/>
          </a:p>
        </p:txBody>
      </p:sp>
      <p:sp>
        <p:nvSpPr>
          <p:cNvPr id="7" name="TextBox 6">
            <a:extLst>
              <a:ext uri="{FF2B5EF4-FFF2-40B4-BE49-F238E27FC236}">
                <a16:creationId xmlns:a16="http://schemas.microsoft.com/office/drawing/2014/main" id="{0836841E-57F3-42BB-37F6-1D6600FC4D10}"/>
              </a:ext>
            </a:extLst>
          </p:cNvPr>
          <p:cNvSpPr txBox="1"/>
          <p:nvPr/>
        </p:nvSpPr>
        <p:spPr>
          <a:xfrm>
            <a:off x="4412511" y="4673644"/>
            <a:ext cx="375683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00">
                <a:solidFill>
                  <a:srgbClr val="30333B"/>
                </a:solidFill>
                <a:latin typeface="Trebuchet MS"/>
              </a:rPr>
              <a:t>Locate body landmarks</a:t>
            </a:r>
            <a:br>
              <a:rPr lang="en-US" sz="1800">
                <a:solidFill>
                  <a:srgbClr val="30333B"/>
                </a:solidFill>
                <a:latin typeface="Trebuchet MS"/>
              </a:rPr>
            </a:br>
            <a:r>
              <a:rPr lang="en-US" sz="1800">
                <a:solidFill>
                  <a:srgbClr val="30333B"/>
                </a:solidFill>
                <a:latin typeface="Trebuchet MS"/>
              </a:rPr>
              <a:t>in each frame</a:t>
            </a:r>
            <a:endParaRPr lang="en-US"/>
          </a:p>
          <a:p>
            <a:pPr algn="l"/>
            <a:endParaRPr lang="en-US"/>
          </a:p>
        </p:txBody>
      </p:sp>
      <p:sp>
        <p:nvSpPr>
          <p:cNvPr id="8" name="TextBox 7">
            <a:extLst>
              <a:ext uri="{FF2B5EF4-FFF2-40B4-BE49-F238E27FC236}">
                <a16:creationId xmlns:a16="http://schemas.microsoft.com/office/drawing/2014/main" id="{2ED319E6-2E3C-58EC-C21F-E6869AC1AA21}"/>
              </a:ext>
            </a:extLst>
          </p:cNvPr>
          <p:cNvSpPr txBox="1"/>
          <p:nvPr/>
        </p:nvSpPr>
        <p:spPr>
          <a:xfrm>
            <a:off x="8399720" y="4673644"/>
            <a:ext cx="3349255"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00">
                <a:solidFill>
                  <a:srgbClr val="30333B"/>
                </a:solidFill>
                <a:latin typeface="Trebuchet MS"/>
              </a:rPr>
              <a:t>Convert pixels into</a:t>
            </a:r>
            <a:br>
              <a:rPr lang="en-US" sz="1800">
                <a:solidFill>
                  <a:srgbClr val="30333B"/>
                </a:solidFill>
                <a:latin typeface="Trebuchet MS"/>
              </a:rPr>
            </a:br>
            <a:r>
              <a:rPr lang="en-US" sz="1800">
                <a:solidFill>
                  <a:srgbClr val="30333B"/>
                </a:solidFill>
                <a:latin typeface="Trebuchet MS"/>
              </a:rPr>
              <a:t>structured data</a:t>
            </a:r>
            <a:endParaRPr lang="en-US"/>
          </a:p>
          <a:p>
            <a:pPr algn="l"/>
            <a:endParaRPr lang="en-US"/>
          </a:p>
        </p:txBody>
      </p:sp>
      <p:sp>
        <p:nvSpPr>
          <p:cNvPr id="9" name="TextBox 8">
            <a:extLst>
              <a:ext uri="{FF2B5EF4-FFF2-40B4-BE49-F238E27FC236}">
                <a16:creationId xmlns:a16="http://schemas.microsoft.com/office/drawing/2014/main" id="{0B4B0880-8511-AFB9-6EC0-56FB8B97604A}"/>
              </a:ext>
            </a:extLst>
          </p:cNvPr>
          <p:cNvSpPr txBox="1"/>
          <p:nvPr/>
        </p:nvSpPr>
        <p:spPr>
          <a:xfrm>
            <a:off x="870666" y="5540967"/>
            <a:ext cx="10455348"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rgbClr val="61233D"/>
                </a:solidFill>
                <a:latin typeface="Trebuchet MS"/>
              </a:rPr>
              <a:t>The model defines which landmarks we get.</a:t>
            </a:r>
            <a:endParaRPr lang="en-US"/>
          </a:p>
          <a:p>
            <a:pPr algn="l"/>
            <a:endParaRPr lang="en-US"/>
          </a:p>
        </p:txBody>
      </p:sp>
      <p:pic>
        <p:nvPicPr>
          <p:cNvPr id="12" name="Picture 11">
            <a:extLst>
              <a:ext uri="{FF2B5EF4-FFF2-40B4-BE49-F238E27FC236}">
                <a16:creationId xmlns:a16="http://schemas.microsoft.com/office/drawing/2014/main" id="{3B4397FC-8306-D913-A255-EF0B54686EEB}"/>
              </a:ext>
            </a:extLst>
          </p:cNvPr>
          <p:cNvPicPr>
            <a:picLocks noChangeAspect="1"/>
          </p:cNvPicPr>
          <p:nvPr/>
        </p:nvPicPr>
        <p:blipFill>
          <a:blip r:embed="rId3"/>
          <a:srcRect t="17770" r="-722" b="27309"/>
          <a:stretch>
            <a:fillRect/>
          </a:stretch>
        </p:blipFill>
        <p:spPr>
          <a:xfrm>
            <a:off x="517585" y="2105492"/>
            <a:ext cx="11236257" cy="255251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5"/>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err="1">
                <a:latin typeface="Trebuchet MS"/>
                <a:ea typeface="Trebuchet MS"/>
                <a:cs typeface="Trebuchet MS"/>
                <a:sym typeface="Trebuchet MS"/>
              </a:rPr>
              <a:t>Markerless</a:t>
            </a:r>
            <a:r>
              <a:rPr lang="en-US" sz="3200" b="1" i="0" dirty="0">
                <a:latin typeface="Trebuchet MS"/>
                <a:ea typeface="Trebuchet MS"/>
                <a:cs typeface="Trebuchet MS"/>
                <a:sym typeface="Trebuchet MS"/>
              </a:rPr>
              <a:t> promised to fix this… but</a:t>
            </a:r>
            <a:endParaRPr dirty="0"/>
          </a:p>
        </p:txBody>
      </p:sp>
      <p:sp>
        <p:nvSpPr>
          <p:cNvPr id="186" name="Google Shape;186;p25"/>
          <p:cNvSpPr/>
          <p:nvPr/>
        </p:nvSpPr>
        <p:spPr>
          <a:xfrm>
            <a:off x="457200" y="1600200"/>
            <a:ext cx="4206240" cy="4389120"/>
          </a:xfrm>
          <a:prstGeom prst="roundRect">
            <a:avLst>
              <a:gd name="adj" fmla="val 5000"/>
            </a:avLst>
          </a:prstGeom>
          <a:solidFill>
            <a:srgbClr val="F6F2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187" name="Google Shape;187;p25"/>
          <p:cNvCxnSpPr/>
          <p:nvPr/>
        </p:nvCxnSpPr>
        <p:spPr>
          <a:xfrm rot="10800000">
            <a:off x="2049170" y="2615184"/>
            <a:ext cx="1022299" cy="0"/>
          </a:xfrm>
          <a:prstGeom prst="straightConnector1">
            <a:avLst/>
          </a:prstGeom>
          <a:noFill/>
          <a:ln w="38100" cap="flat" cmpd="sng">
            <a:solidFill>
              <a:srgbClr val="8C979A"/>
            </a:solidFill>
            <a:prstDash val="solid"/>
            <a:miter lim="8000"/>
            <a:headEnd type="none" w="sm" len="sm"/>
            <a:tailEnd type="none" w="sm" len="sm"/>
          </a:ln>
        </p:spPr>
      </p:cxnSp>
      <p:cxnSp>
        <p:nvCxnSpPr>
          <p:cNvPr id="188" name="Google Shape;188;p25"/>
          <p:cNvCxnSpPr/>
          <p:nvPr/>
        </p:nvCxnSpPr>
        <p:spPr>
          <a:xfrm>
            <a:off x="3071469" y="2615184"/>
            <a:ext cx="196596" cy="668426"/>
          </a:xfrm>
          <a:prstGeom prst="straightConnector1">
            <a:avLst/>
          </a:prstGeom>
          <a:noFill/>
          <a:ln w="38100" cap="flat" cmpd="sng">
            <a:solidFill>
              <a:srgbClr val="8C979A"/>
            </a:solidFill>
            <a:prstDash val="solid"/>
            <a:miter lim="8000"/>
            <a:headEnd type="none" w="sm" len="sm"/>
            <a:tailEnd type="none" w="sm" len="sm"/>
          </a:ln>
        </p:spPr>
      </p:cxnSp>
      <p:cxnSp>
        <p:nvCxnSpPr>
          <p:cNvPr id="189" name="Google Shape;189;p25"/>
          <p:cNvCxnSpPr/>
          <p:nvPr/>
        </p:nvCxnSpPr>
        <p:spPr>
          <a:xfrm>
            <a:off x="3268065" y="3283610"/>
            <a:ext cx="117958" cy="589788"/>
          </a:xfrm>
          <a:prstGeom prst="straightConnector1">
            <a:avLst/>
          </a:prstGeom>
          <a:noFill/>
          <a:ln w="38100" cap="flat" cmpd="sng">
            <a:solidFill>
              <a:srgbClr val="8C979A"/>
            </a:solidFill>
            <a:prstDash val="solid"/>
            <a:miter lim="8000"/>
            <a:headEnd type="none" w="sm" len="sm"/>
            <a:tailEnd type="none" w="sm" len="sm"/>
          </a:ln>
        </p:spPr>
      </p:cxnSp>
      <p:cxnSp>
        <p:nvCxnSpPr>
          <p:cNvPr id="190" name="Google Shape;190;p25"/>
          <p:cNvCxnSpPr/>
          <p:nvPr/>
        </p:nvCxnSpPr>
        <p:spPr>
          <a:xfrm flipH="1">
            <a:off x="1852574" y="2615184"/>
            <a:ext cx="196596" cy="668426"/>
          </a:xfrm>
          <a:prstGeom prst="straightConnector1">
            <a:avLst/>
          </a:prstGeom>
          <a:noFill/>
          <a:ln w="38100" cap="flat" cmpd="sng">
            <a:solidFill>
              <a:srgbClr val="8C979A"/>
            </a:solidFill>
            <a:prstDash val="solid"/>
            <a:miter lim="8000"/>
            <a:headEnd type="none" w="sm" len="sm"/>
            <a:tailEnd type="none" w="sm" len="sm"/>
          </a:ln>
        </p:spPr>
      </p:cxnSp>
      <p:cxnSp>
        <p:nvCxnSpPr>
          <p:cNvPr id="191" name="Google Shape;191;p25"/>
          <p:cNvCxnSpPr/>
          <p:nvPr/>
        </p:nvCxnSpPr>
        <p:spPr>
          <a:xfrm flipH="1">
            <a:off x="1734616" y="3283610"/>
            <a:ext cx="117958" cy="589788"/>
          </a:xfrm>
          <a:prstGeom prst="straightConnector1">
            <a:avLst/>
          </a:prstGeom>
          <a:noFill/>
          <a:ln w="38100" cap="flat" cmpd="sng">
            <a:solidFill>
              <a:srgbClr val="8C979A"/>
            </a:solidFill>
            <a:prstDash val="solid"/>
            <a:miter lim="8000"/>
            <a:headEnd type="none" w="sm" len="sm"/>
            <a:tailEnd type="none" w="sm" len="sm"/>
          </a:ln>
        </p:spPr>
      </p:cxnSp>
      <p:cxnSp>
        <p:nvCxnSpPr>
          <p:cNvPr id="192" name="Google Shape;192;p25"/>
          <p:cNvCxnSpPr/>
          <p:nvPr/>
        </p:nvCxnSpPr>
        <p:spPr>
          <a:xfrm flipH="1">
            <a:off x="2835554" y="2615184"/>
            <a:ext cx="235915" cy="1258214"/>
          </a:xfrm>
          <a:prstGeom prst="straightConnector1">
            <a:avLst/>
          </a:prstGeom>
          <a:noFill/>
          <a:ln w="38100" cap="flat" cmpd="sng">
            <a:solidFill>
              <a:srgbClr val="8C979A"/>
            </a:solidFill>
            <a:prstDash val="solid"/>
            <a:miter lim="8000"/>
            <a:headEnd type="none" w="sm" len="sm"/>
            <a:tailEnd type="none" w="sm" len="sm"/>
          </a:ln>
        </p:spPr>
      </p:cxnSp>
      <p:cxnSp>
        <p:nvCxnSpPr>
          <p:cNvPr id="193" name="Google Shape;193;p25"/>
          <p:cNvCxnSpPr/>
          <p:nvPr/>
        </p:nvCxnSpPr>
        <p:spPr>
          <a:xfrm>
            <a:off x="2049170" y="2615184"/>
            <a:ext cx="235915" cy="1258214"/>
          </a:xfrm>
          <a:prstGeom prst="straightConnector1">
            <a:avLst/>
          </a:prstGeom>
          <a:noFill/>
          <a:ln w="38100" cap="flat" cmpd="sng">
            <a:solidFill>
              <a:srgbClr val="8C979A"/>
            </a:solidFill>
            <a:prstDash val="solid"/>
            <a:miter lim="8000"/>
            <a:headEnd type="none" w="sm" len="sm"/>
            <a:tailEnd type="none" w="sm" len="sm"/>
          </a:ln>
        </p:spPr>
      </p:cxnSp>
      <p:cxnSp>
        <p:nvCxnSpPr>
          <p:cNvPr id="194" name="Google Shape;194;p25"/>
          <p:cNvCxnSpPr/>
          <p:nvPr/>
        </p:nvCxnSpPr>
        <p:spPr>
          <a:xfrm rot="10800000">
            <a:off x="2285085" y="3873398"/>
            <a:ext cx="550469" cy="0"/>
          </a:xfrm>
          <a:prstGeom prst="straightConnector1">
            <a:avLst/>
          </a:prstGeom>
          <a:noFill/>
          <a:ln w="38100" cap="flat" cmpd="sng">
            <a:solidFill>
              <a:srgbClr val="8C979A"/>
            </a:solidFill>
            <a:prstDash val="solid"/>
            <a:miter lim="8000"/>
            <a:headEnd type="none" w="sm" len="sm"/>
            <a:tailEnd type="none" w="sm" len="sm"/>
          </a:ln>
        </p:spPr>
      </p:cxnSp>
      <p:cxnSp>
        <p:nvCxnSpPr>
          <p:cNvPr id="195" name="Google Shape;195;p25"/>
          <p:cNvCxnSpPr/>
          <p:nvPr/>
        </p:nvCxnSpPr>
        <p:spPr>
          <a:xfrm>
            <a:off x="2835554" y="3873398"/>
            <a:ext cx="19659" cy="865022"/>
          </a:xfrm>
          <a:prstGeom prst="straightConnector1">
            <a:avLst/>
          </a:prstGeom>
          <a:noFill/>
          <a:ln w="38100" cap="flat" cmpd="sng">
            <a:solidFill>
              <a:srgbClr val="8C979A"/>
            </a:solidFill>
            <a:prstDash val="solid"/>
            <a:miter lim="8000"/>
            <a:headEnd type="none" w="sm" len="sm"/>
            <a:tailEnd type="none" w="sm" len="sm"/>
          </a:ln>
        </p:spPr>
      </p:cxnSp>
      <p:cxnSp>
        <p:nvCxnSpPr>
          <p:cNvPr id="196" name="Google Shape;196;p25"/>
          <p:cNvCxnSpPr/>
          <p:nvPr/>
        </p:nvCxnSpPr>
        <p:spPr>
          <a:xfrm>
            <a:off x="2855213" y="4738420"/>
            <a:ext cx="0" cy="786384"/>
          </a:xfrm>
          <a:prstGeom prst="straightConnector1">
            <a:avLst/>
          </a:prstGeom>
          <a:noFill/>
          <a:ln w="38100" cap="flat" cmpd="sng">
            <a:solidFill>
              <a:srgbClr val="8C979A"/>
            </a:solidFill>
            <a:prstDash val="solid"/>
            <a:miter lim="8000"/>
            <a:headEnd type="none" w="sm" len="sm"/>
            <a:tailEnd type="none" w="sm" len="sm"/>
          </a:ln>
        </p:spPr>
      </p:cxnSp>
      <p:cxnSp>
        <p:nvCxnSpPr>
          <p:cNvPr id="197" name="Google Shape;197;p25"/>
          <p:cNvCxnSpPr/>
          <p:nvPr/>
        </p:nvCxnSpPr>
        <p:spPr>
          <a:xfrm flipH="1">
            <a:off x="2265426" y="3873398"/>
            <a:ext cx="19659" cy="865022"/>
          </a:xfrm>
          <a:prstGeom prst="straightConnector1">
            <a:avLst/>
          </a:prstGeom>
          <a:noFill/>
          <a:ln w="38100" cap="flat" cmpd="sng">
            <a:solidFill>
              <a:srgbClr val="8C979A"/>
            </a:solidFill>
            <a:prstDash val="solid"/>
            <a:miter lim="8000"/>
            <a:headEnd type="none" w="sm" len="sm"/>
            <a:tailEnd type="none" w="sm" len="sm"/>
          </a:ln>
        </p:spPr>
      </p:cxnSp>
      <p:cxnSp>
        <p:nvCxnSpPr>
          <p:cNvPr id="198" name="Google Shape;198;p25"/>
          <p:cNvCxnSpPr/>
          <p:nvPr/>
        </p:nvCxnSpPr>
        <p:spPr>
          <a:xfrm>
            <a:off x="2265426" y="4738420"/>
            <a:ext cx="0" cy="786384"/>
          </a:xfrm>
          <a:prstGeom prst="straightConnector1">
            <a:avLst/>
          </a:prstGeom>
          <a:noFill/>
          <a:ln w="38100" cap="flat" cmpd="sng">
            <a:solidFill>
              <a:srgbClr val="8C979A"/>
            </a:solidFill>
            <a:prstDash val="solid"/>
            <a:miter lim="8000"/>
            <a:headEnd type="none" w="sm" len="sm"/>
            <a:tailEnd type="none" w="sm" len="sm"/>
          </a:ln>
        </p:spPr>
      </p:cxnSp>
      <p:cxnSp>
        <p:nvCxnSpPr>
          <p:cNvPr id="199" name="Google Shape;199;p25"/>
          <p:cNvCxnSpPr/>
          <p:nvPr/>
        </p:nvCxnSpPr>
        <p:spPr>
          <a:xfrm rot="10800000" flipH="1">
            <a:off x="2560320" y="2064715"/>
            <a:ext cx="117957" cy="78638"/>
          </a:xfrm>
          <a:prstGeom prst="straightConnector1">
            <a:avLst/>
          </a:prstGeom>
          <a:noFill/>
          <a:ln w="38100" cap="flat" cmpd="sng">
            <a:solidFill>
              <a:srgbClr val="8C979A"/>
            </a:solidFill>
            <a:prstDash val="solid"/>
            <a:miter lim="8000"/>
            <a:headEnd type="none" w="sm" len="sm"/>
            <a:tailEnd type="none" w="sm" len="sm"/>
          </a:ln>
        </p:spPr>
      </p:cxnSp>
      <p:cxnSp>
        <p:nvCxnSpPr>
          <p:cNvPr id="200" name="Google Shape;200;p25"/>
          <p:cNvCxnSpPr/>
          <p:nvPr/>
        </p:nvCxnSpPr>
        <p:spPr>
          <a:xfrm rot="10800000">
            <a:off x="2442362" y="2064715"/>
            <a:ext cx="117958" cy="78638"/>
          </a:xfrm>
          <a:prstGeom prst="straightConnector1">
            <a:avLst/>
          </a:prstGeom>
          <a:noFill/>
          <a:ln w="38100" cap="flat" cmpd="sng">
            <a:solidFill>
              <a:srgbClr val="8C979A"/>
            </a:solidFill>
            <a:prstDash val="solid"/>
            <a:miter lim="8000"/>
            <a:headEnd type="none" w="sm" len="sm"/>
            <a:tailEnd type="none" w="sm" len="sm"/>
          </a:ln>
        </p:spPr>
      </p:cxnSp>
      <p:cxnSp>
        <p:nvCxnSpPr>
          <p:cNvPr id="201" name="Google Shape;201;p25"/>
          <p:cNvCxnSpPr/>
          <p:nvPr/>
        </p:nvCxnSpPr>
        <p:spPr>
          <a:xfrm>
            <a:off x="2678277" y="2064715"/>
            <a:ext cx="117958" cy="58979"/>
          </a:xfrm>
          <a:prstGeom prst="straightConnector1">
            <a:avLst/>
          </a:prstGeom>
          <a:noFill/>
          <a:ln w="38100" cap="flat" cmpd="sng">
            <a:solidFill>
              <a:srgbClr val="8C979A"/>
            </a:solidFill>
            <a:prstDash val="solid"/>
            <a:miter lim="8000"/>
            <a:headEnd type="none" w="sm" len="sm"/>
            <a:tailEnd type="none" w="sm" len="sm"/>
          </a:ln>
        </p:spPr>
      </p:cxnSp>
      <p:cxnSp>
        <p:nvCxnSpPr>
          <p:cNvPr id="202" name="Google Shape;202;p25"/>
          <p:cNvCxnSpPr/>
          <p:nvPr/>
        </p:nvCxnSpPr>
        <p:spPr>
          <a:xfrm flipH="1">
            <a:off x="2324404" y="2064715"/>
            <a:ext cx="117958" cy="58979"/>
          </a:xfrm>
          <a:prstGeom prst="straightConnector1">
            <a:avLst/>
          </a:prstGeom>
          <a:noFill/>
          <a:ln w="38100" cap="flat" cmpd="sng">
            <a:solidFill>
              <a:srgbClr val="8C979A"/>
            </a:solidFill>
            <a:prstDash val="solid"/>
            <a:miter lim="8000"/>
            <a:headEnd type="none" w="sm" len="sm"/>
            <a:tailEnd type="none" w="sm" len="sm"/>
          </a:ln>
        </p:spPr>
      </p:cxnSp>
      <p:sp>
        <p:nvSpPr>
          <p:cNvPr id="203" name="Google Shape;203;p25"/>
          <p:cNvSpPr/>
          <p:nvPr/>
        </p:nvSpPr>
        <p:spPr>
          <a:xfrm>
            <a:off x="2505456" y="2088489"/>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04" name="Google Shape;204;p25"/>
          <p:cNvSpPr/>
          <p:nvPr/>
        </p:nvSpPr>
        <p:spPr>
          <a:xfrm>
            <a:off x="2623413" y="2009851"/>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05" name="Google Shape;205;p25"/>
          <p:cNvSpPr/>
          <p:nvPr/>
        </p:nvSpPr>
        <p:spPr>
          <a:xfrm>
            <a:off x="2387498" y="2009851"/>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06" name="Google Shape;206;p25"/>
          <p:cNvSpPr/>
          <p:nvPr/>
        </p:nvSpPr>
        <p:spPr>
          <a:xfrm>
            <a:off x="2741371" y="2068829"/>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07" name="Google Shape;207;p25"/>
          <p:cNvSpPr/>
          <p:nvPr/>
        </p:nvSpPr>
        <p:spPr>
          <a:xfrm>
            <a:off x="2269540" y="2068829"/>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08" name="Google Shape;208;p25"/>
          <p:cNvSpPr/>
          <p:nvPr/>
        </p:nvSpPr>
        <p:spPr>
          <a:xfrm>
            <a:off x="3016605" y="2560320"/>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09" name="Google Shape;209;p25"/>
          <p:cNvSpPr/>
          <p:nvPr/>
        </p:nvSpPr>
        <p:spPr>
          <a:xfrm>
            <a:off x="1994306" y="2560320"/>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10" name="Google Shape;210;p25"/>
          <p:cNvSpPr/>
          <p:nvPr/>
        </p:nvSpPr>
        <p:spPr>
          <a:xfrm>
            <a:off x="3213201" y="3228746"/>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11" name="Google Shape;211;p25"/>
          <p:cNvSpPr/>
          <p:nvPr/>
        </p:nvSpPr>
        <p:spPr>
          <a:xfrm>
            <a:off x="1797710" y="3228746"/>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12" name="Google Shape;212;p25"/>
          <p:cNvSpPr/>
          <p:nvPr/>
        </p:nvSpPr>
        <p:spPr>
          <a:xfrm>
            <a:off x="3331159" y="3818534"/>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13" name="Google Shape;213;p25"/>
          <p:cNvSpPr/>
          <p:nvPr/>
        </p:nvSpPr>
        <p:spPr>
          <a:xfrm>
            <a:off x="1679752" y="3818534"/>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14" name="Google Shape;214;p25"/>
          <p:cNvSpPr/>
          <p:nvPr/>
        </p:nvSpPr>
        <p:spPr>
          <a:xfrm>
            <a:off x="2780690" y="3818534"/>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15" name="Google Shape;215;p25"/>
          <p:cNvSpPr/>
          <p:nvPr/>
        </p:nvSpPr>
        <p:spPr>
          <a:xfrm>
            <a:off x="2230221" y="3818534"/>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16" name="Google Shape;216;p25"/>
          <p:cNvSpPr/>
          <p:nvPr/>
        </p:nvSpPr>
        <p:spPr>
          <a:xfrm>
            <a:off x="2800349" y="4683556"/>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17" name="Google Shape;217;p25"/>
          <p:cNvSpPr/>
          <p:nvPr/>
        </p:nvSpPr>
        <p:spPr>
          <a:xfrm>
            <a:off x="2210562" y="4683556"/>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18" name="Google Shape;218;p25"/>
          <p:cNvSpPr/>
          <p:nvPr/>
        </p:nvSpPr>
        <p:spPr>
          <a:xfrm>
            <a:off x="2800349" y="5469940"/>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19" name="Google Shape;219;p25"/>
          <p:cNvSpPr/>
          <p:nvPr/>
        </p:nvSpPr>
        <p:spPr>
          <a:xfrm>
            <a:off x="2210562" y="5469940"/>
            <a:ext cx="109728" cy="109728"/>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20" name="Google Shape;220;p25"/>
          <p:cNvSpPr/>
          <p:nvPr/>
        </p:nvSpPr>
        <p:spPr>
          <a:xfrm>
            <a:off x="1874519" y="2560320"/>
            <a:ext cx="1371600" cy="914400"/>
          </a:xfrm>
          <a:prstGeom prst="ellipse">
            <a:avLst/>
          </a:prstGeom>
          <a:noFill/>
          <a:ln w="22225" cap="flat" cmpd="sng">
            <a:solidFill>
              <a:schemeClr val="accent6"/>
            </a:solidFill>
            <a:prstDash val="dash"/>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21" name="Google Shape;221;p25"/>
          <p:cNvSpPr txBox="1"/>
          <p:nvPr/>
        </p:nvSpPr>
        <p:spPr>
          <a:xfrm>
            <a:off x="3488825" y="2862072"/>
            <a:ext cx="914400" cy="31089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1" i="0">
                <a:solidFill>
                  <a:srgbClr val="A87800"/>
                </a:solidFill>
                <a:latin typeface="Trebuchet MS"/>
                <a:ea typeface="Trebuchet MS"/>
                <a:cs typeface="Trebuchet MS"/>
                <a:sym typeface="Trebuchet MS"/>
              </a:rPr>
              <a:t>Trunk?</a:t>
            </a:r>
            <a:endParaRPr sz="1600">
              <a:latin typeface="Trebuchet MS"/>
            </a:endParaRPr>
          </a:p>
        </p:txBody>
      </p:sp>
      <p:sp>
        <p:nvSpPr>
          <p:cNvPr id="222" name="Google Shape;222;p25"/>
          <p:cNvSpPr/>
          <p:nvPr/>
        </p:nvSpPr>
        <p:spPr>
          <a:xfrm>
            <a:off x="1874519" y="3570732"/>
            <a:ext cx="1371600" cy="502920"/>
          </a:xfrm>
          <a:prstGeom prst="ellipse">
            <a:avLst/>
          </a:prstGeom>
          <a:noFill/>
          <a:ln w="22225" cap="flat" cmpd="sng">
            <a:solidFill>
              <a:schemeClr val="accent6"/>
            </a:solidFill>
            <a:prstDash val="dash"/>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23" name="Google Shape;223;p25"/>
          <p:cNvSpPr txBox="1"/>
          <p:nvPr/>
        </p:nvSpPr>
        <p:spPr>
          <a:xfrm>
            <a:off x="3488825" y="3696052"/>
            <a:ext cx="914400" cy="31089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1" i="0" dirty="0">
                <a:solidFill>
                  <a:srgbClr val="A87800"/>
                </a:solidFill>
                <a:latin typeface="Trebuchet MS"/>
                <a:ea typeface="Trebuchet MS"/>
                <a:cs typeface="Trebuchet MS"/>
                <a:sym typeface="Trebuchet MS"/>
              </a:rPr>
              <a:t>Pelvis?</a:t>
            </a:r>
            <a:endParaRPr sz="1600" dirty="0">
              <a:latin typeface="Trebuchet MS"/>
            </a:endParaRPr>
          </a:p>
        </p:txBody>
      </p:sp>
      <p:sp>
        <p:nvSpPr>
          <p:cNvPr id="224" name="Google Shape;224;p25"/>
          <p:cNvSpPr/>
          <p:nvPr/>
        </p:nvSpPr>
        <p:spPr>
          <a:xfrm>
            <a:off x="1850452" y="5405354"/>
            <a:ext cx="1345224" cy="330318"/>
          </a:xfrm>
          <a:prstGeom prst="ellipse">
            <a:avLst/>
          </a:prstGeom>
          <a:noFill/>
          <a:ln w="22225" cap="flat" cmpd="sng">
            <a:solidFill>
              <a:schemeClr val="accent6"/>
            </a:solidFill>
            <a:prstDash val="dash"/>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25" name="Google Shape;225;p25"/>
          <p:cNvSpPr txBox="1"/>
          <p:nvPr/>
        </p:nvSpPr>
        <p:spPr>
          <a:xfrm>
            <a:off x="3487849" y="5422392"/>
            <a:ext cx="914400" cy="31089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1" i="0">
                <a:solidFill>
                  <a:srgbClr val="A87800"/>
                </a:solidFill>
                <a:latin typeface="Trebuchet MS"/>
                <a:ea typeface="Trebuchet MS"/>
                <a:cs typeface="Trebuchet MS"/>
                <a:sym typeface="Trebuchet MS"/>
              </a:rPr>
              <a:t>Feet?</a:t>
            </a:r>
            <a:endParaRPr sz="1600">
              <a:latin typeface="Trebuchet MS"/>
            </a:endParaRPr>
          </a:p>
        </p:txBody>
      </p:sp>
      <p:sp>
        <p:nvSpPr>
          <p:cNvPr id="226" name="Google Shape;226;p25"/>
          <p:cNvSpPr txBox="1"/>
          <p:nvPr/>
        </p:nvSpPr>
        <p:spPr>
          <a:xfrm>
            <a:off x="640080" y="1691640"/>
            <a:ext cx="228600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1" i="0">
                <a:solidFill>
                  <a:srgbClr val="8C979A"/>
                </a:solidFill>
                <a:latin typeface="Trebuchet MS"/>
                <a:ea typeface="Trebuchet MS"/>
                <a:cs typeface="Trebuchet MS"/>
                <a:sym typeface="Trebuchet MS"/>
              </a:rPr>
              <a:t>Typical: 17 keypoints</a:t>
            </a:r>
            <a:endParaRPr sz="1600">
              <a:latin typeface="Trebuchet MS"/>
            </a:endParaRPr>
          </a:p>
        </p:txBody>
      </p:sp>
      <p:sp>
        <p:nvSpPr>
          <p:cNvPr id="227" name="Google Shape;227;p25"/>
          <p:cNvSpPr/>
          <p:nvPr/>
        </p:nvSpPr>
        <p:spPr>
          <a:xfrm>
            <a:off x="5120640" y="1783080"/>
            <a:ext cx="640080" cy="64008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28" name="Google Shape;228;p25" descr="FaTimes_m.png"/>
          <p:cNvPicPr preferRelativeResize="0"/>
          <p:nvPr/>
        </p:nvPicPr>
        <p:blipFill rotWithShape="1">
          <a:blip r:embed="rId3">
            <a:alphaModFix/>
          </a:blip>
          <a:srcRect/>
          <a:stretch/>
        </p:blipFill>
        <p:spPr>
          <a:xfrm>
            <a:off x="5287060" y="1949500"/>
            <a:ext cx="307238" cy="307238"/>
          </a:xfrm>
          <a:prstGeom prst="rect">
            <a:avLst/>
          </a:prstGeom>
          <a:noFill/>
          <a:ln>
            <a:noFill/>
          </a:ln>
        </p:spPr>
      </p:pic>
      <p:sp>
        <p:nvSpPr>
          <p:cNvPr id="229" name="Google Shape;229;p25"/>
          <p:cNvSpPr txBox="1"/>
          <p:nvPr/>
        </p:nvSpPr>
        <p:spPr>
          <a:xfrm>
            <a:off x="5989320" y="1764792"/>
            <a:ext cx="56692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17 keypoints ≠ biomechanics</a:t>
            </a:r>
            <a:endParaRPr sz="2400">
              <a:latin typeface="Trebuchet MS"/>
            </a:endParaRPr>
          </a:p>
        </p:txBody>
      </p:sp>
      <p:sp>
        <p:nvSpPr>
          <p:cNvPr id="230" name="Google Shape;230;p25"/>
          <p:cNvSpPr txBox="1"/>
          <p:nvPr/>
        </p:nvSpPr>
        <p:spPr>
          <a:xfrm>
            <a:off x="5989320" y="2212848"/>
            <a:ext cx="566928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dirty="0">
                <a:solidFill>
                  <a:srgbClr val="4D5356"/>
                </a:solidFill>
                <a:latin typeface="Trebuchet MS"/>
                <a:ea typeface="Trebuchet MS"/>
                <a:cs typeface="Trebuchet MS"/>
                <a:sym typeface="Trebuchet MS"/>
              </a:rPr>
              <a:t>No pelvis, trunk segments or feet </a:t>
            </a:r>
            <a:br>
              <a:rPr lang="en-US" sz="1800" b="0" i="0" dirty="0">
                <a:solidFill>
                  <a:srgbClr val="4D5356"/>
                </a:solidFill>
                <a:latin typeface="Trebuchet MS"/>
                <a:ea typeface="Trebuchet MS"/>
                <a:cs typeface="Trebuchet MS"/>
                <a:sym typeface="Trebuchet MS"/>
              </a:rPr>
            </a:br>
            <a:r>
              <a:rPr lang="en-US" sz="1800" b="0" i="0" dirty="0">
                <a:solidFill>
                  <a:srgbClr val="4D5356"/>
                </a:solidFill>
                <a:latin typeface="Trebuchet MS"/>
                <a:ea typeface="Trebuchet MS"/>
                <a:cs typeface="Trebuchet MS"/>
                <a:sym typeface="Trebuchet MS"/>
              </a:rPr>
              <a:t>→ no reliable 3-plane joint angles</a:t>
            </a:r>
            <a:endParaRPr sz="1800" dirty="0">
              <a:latin typeface="Trebuchet MS"/>
            </a:endParaRPr>
          </a:p>
        </p:txBody>
      </p:sp>
      <p:sp>
        <p:nvSpPr>
          <p:cNvPr id="231" name="Google Shape;231;p25"/>
          <p:cNvSpPr/>
          <p:nvPr/>
        </p:nvSpPr>
        <p:spPr>
          <a:xfrm>
            <a:off x="5120640" y="3154680"/>
            <a:ext cx="640080" cy="64008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32" name="Google Shape;232;p25" descr="FaTimes_m.png"/>
          <p:cNvPicPr preferRelativeResize="0"/>
          <p:nvPr/>
        </p:nvPicPr>
        <p:blipFill rotWithShape="1">
          <a:blip r:embed="rId3">
            <a:alphaModFix/>
          </a:blip>
          <a:srcRect/>
          <a:stretch/>
        </p:blipFill>
        <p:spPr>
          <a:xfrm>
            <a:off x="5287060" y="3321100"/>
            <a:ext cx="307238" cy="307238"/>
          </a:xfrm>
          <a:prstGeom prst="rect">
            <a:avLst/>
          </a:prstGeom>
          <a:noFill/>
          <a:ln>
            <a:noFill/>
          </a:ln>
        </p:spPr>
      </p:pic>
      <p:sp>
        <p:nvSpPr>
          <p:cNvPr id="233" name="Google Shape;233;p25"/>
          <p:cNvSpPr txBox="1"/>
          <p:nvPr/>
        </p:nvSpPr>
        <p:spPr>
          <a:xfrm>
            <a:off x="5989320" y="3136392"/>
            <a:ext cx="56692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Built for computer vision</a:t>
            </a:r>
            <a:endParaRPr sz="2400">
              <a:latin typeface="Trebuchet MS"/>
            </a:endParaRPr>
          </a:p>
        </p:txBody>
      </p:sp>
      <p:sp>
        <p:nvSpPr>
          <p:cNvPr id="234" name="Google Shape;234;p25"/>
          <p:cNvSpPr txBox="1"/>
          <p:nvPr/>
        </p:nvSpPr>
        <p:spPr>
          <a:xfrm>
            <a:off x="5989320" y="3584448"/>
            <a:ext cx="566928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4D5356"/>
                </a:solidFill>
                <a:latin typeface="Trebuchet MS"/>
                <a:ea typeface="Trebuchet MS"/>
                <a:cs typeface="Trebuchet MS"/>
                <a:sym typeface="Trebuchet MS"/>
              </a:rPr>
              <a:t>Trained to find people in images, not anatomical landmarks</a:t>
            </a:r>
            <a:endParaRPr sz="1800">
              <a:latin typeface="Trebuchet MS"/>
            </a:endParaRPr>
          </a:p>
        </p:txBody>
      </p:sp>
      <p:sp>
        <p:nvSpPr>
          <p:cNvPr id="235" name="Google Shape;235;p25"/>
          <p:cNvSpPr/>
          <p:nvPr/>
        </p:nvSpPr>
        <p:spPr>
          <a:xfrm>
            <a:off x="5120640" y="4526280"/>
            <a:ext cx="640080" cy="64008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36" name="Google Shape;236;p25" descr="FaTimes_m.png"/>
          <p:cNvPicPr preferRelativeResize="0"/>
          <p:nvPr/>
        </p:nvPicPr>
        <p:blipFill rotWithShape="1">
          <a:blip r:embed="rId3">
            <a:alphaModFix/>
          </a:blip>
          <a:srcRect/>
          <a:stretch/>
        </p:blipFill>
        <p:spPr>
          <a:xfrm>
            <a:off x="5287060" y="4692700"/>
            <a:ext cx="307238" cy="307238"/>
          </a:xfrm>
          <a:prstGeom prst="rect">
            <a:avLst/>
          </a:prstGeom>
          <a:noFill/>
          <a:ln>
            <a:noFill/>
          </a:ln>
        </p:spPr>
      </p:pic>
      <p:sp>
        <p:nvSpPr>
          <p:cNvPr id="237" name="Google Shape;237;p25"/>
          <p:cNvSpPr txBox="1"/>
          <p:nvPr/>
        </p:nvSpPr>
        <p:spPr>
          <a:xfrm>
            <a:off x="5989320" y="4507992"/>
            <a:ext cx="56692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Processed offline</a:t>
            </a:r>
            <a:endParaRPr sz="2400">
              <a:latin typeface="Trebuchet MS"/>
            </a:endParaRPr>
          </a:p>
        </p:txBody>
      </p:sp>
      <p:sp>
        <p:nvSpPr>
          <p:cNvPr id="238" name="Google Shape;238;p25"/>
          <p:cNvSpPr txBox="1"/>
          <p:nvPr/>
        </p:nvSpPr>
        <p:spPr>
          <a:xfrm>
            <a:off x="5989320" y="4956048"/>
            <a:ext cx="566928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4D5356"/>
                </a:solidFill>
                <a:latin typeface="Trebuchet MS"/>
                <a:ea typeface="Trebuchet MS"/>
                <a:cs typeface="Trebuchet MS"/>
                <a:sym typeface="Trebuchet MS"/>
              </a:rPr>
              <a:t>Results arrive after the session — too late for feedback</a:t>
            </a:r>
            <a:endParaRPr sz="1800">
              <a:latin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6"/>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Our goal</a:t>
            </a:r>
            <a:endParaRPr sz="3600"/>
          </a:p>
        </p:txBody>
      </p:sp>
      <p:sp>
        <p:nvSpPr>
          <p:cNvPr id="245" name="Google Shape;245;p26"/>
          <p:cNvSpPr/>
          <p:nvPr/>
        </p:nvSpPr>
        <p:spPr>
          <a:xfrm>
            <a:off x="457200" y="1737360"/>
            <a:ext cx="2651760" cy="3291840"/>
          </a:xfrm>
          <a:prstGeom prst="roundRect">
            <a:avLst>
              <a:gd name="adj" fmla="val 8000"/>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46" name="Google Shape;246;p26" descr="FaBolt_g.png"/>
          <p:cNvPicPr preferRelativeResize="0"/>
          <p:nvPr/>
        </p:nvPicPr>
        <p:blipFill rotWithShape="1">
          <a:blip r:embed="rId3">
            <a:alphaModFix/>
          </a:blip>
          <a:srcRect/>
          <a:stretch/>
        </p:blipFill>
        <p:spPr>
          <a:xfrm>
            <a:off x="1325880" y="2103120"/>
            <a:ext cx="914400" cy="914400"/>
          </a:xfrm>
          <a:prstGeom prst="rect">
            <a:avLst/>
          </a:prstGeom>
          <a:noFill/>
          <a:ln>
            <a:noFill/>
          </a:ln>
        </p:spPr>
      </p:pic>
      <p:sp>
        <p:nvSpPr>
          <p:cNvPr id="247" name="Google Shape;247;p26"/>
          <p:cNvSpPr txBox="1"/>
          <p:nvPr/>
        </p:nvSpPr>
        <p:spPr>
          <a:xfrm>
            <a:off x="640080" y="3246120"/>
            <a:ext cx="2286000"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i="0">
                <a:solidFill>
                  <a:srgbClr val="FFFFFF"/>
                </a:solidFill>
                <a:latin typeface="Trebuchet MS"/>
                <a:ea typeface="Trebuchet MS"/>
                <a:cs typeface="Trebuchet MS"/>
                <a:sym typeface="Trebuchet MS"/>
              </a:rPr>
              <a:t>Real-time</a:t>
            </a:r>
            <a:endParaRPr sz="2400">
              <a:latin typeface="Trebuchet MS"/>
            </a:endParaRPr>
          </a:p>
        </p:txBody>
      </p:sp>
      <p:sp>
        <p:nvSpPr>
          <p:cNvPr id="248" name="Google Shape;248;p26"/>
          <p:cNvSpPr txBox="1"/>
          <p:nvPr/>
        </p:nvSpPr>
        <p:spPr>
          <a:xfrm>
            <a:off x="685800" y="3886200"/>
            <a:ext cx="2194560" cy="8229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800" b="0" i="0">
                <a:solidFill>
                  <a:srgbClr val="EAD9C0"/>
                </a:solidFill>
                <a:latin typeface="Trebuchet MS"/>
                <a:ea typeface="Trebuchet MS"/>
                <a:cs typeface="Trebuchet MS"/>
                <a:sym typeface="Trebuchet MS"/>
              </a:rPr>
              <a:t>Feedback during the movement</a:t>
            </a:r>
            <a:endParaRPr sz="1800">
              <a:latin typeface="Trebuchet MS"/>
            </a:endParaRPr>
          </a:p>
        </p:txBody>
      </p:sp>
      <p:sp>
        <p:nvSpPr>
          <p:cNvPr id="249" name="Google Shape;249;p26"/>
          <p:cNvSpPr/>
          <p:nvPr/>
        </p:nvSpPr>
        <p:spPr>
          <a:xfrm>
            <a:off x="3319272" y="1737360"/>
            <a:ext cx="2651760" cy="3291840"/>
          </a:xfrm>
          <a:prstGeom prst="roundRect">
            <a:avLst>
              <a:gd name="adj" fmla="val 8000"/>
            </a:avLst>
          </a:prstGeom>
          <a:solidFill>
            <a:srgbClr val="8B23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50" name="Google Shape;250;p26" descr="FaVideo_g.png"/>
          <p:cNvPicPr preferRelativeResize="0"/>
          <p:nvPr/>
        </p:nvPicPr>
        <p:blipFill rotWithShape="1">
          <a:blip r:embed="rId4">
            <a:alphaModFix/>
          </a:blip>
          <a:srcRect/>
          <a:stretch/>
        </p:blipFill>
        <p:spPr>
          <a:xfrm>
            <a:off x="4187952" y="2103120"/>
            <a:ext cx="914400" cy="914400"/>
          </a:xfrm>
          <a:prstGeom prst="rect">
            <a:avLst/>
          </a:prstGeom>
          <a:noFill/>
          <a:ln>
            <a:noFill/>
          </a:ln>
        </p:spPr>
      </p:pic>
      <p:sp>
        <p:nvSpPr>
          <p:cNvPr id="251" name="Google Shape;251;p26"/>
          <p:cNvSpPr txBox="1"/>
          <p:nvPr/>
        </p:nvSpPr>
        <p:spPr>
          <a:xfrm>
            <a:off x="3502152" y="3246120"/>
            <a:ext cx="2286000"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i="0">
                <a:solidFill>
                  <a:srgbClr val="FFFFFF"/>
                </a:solidFill>
                <a:latin typeface="Trebuchet MS"/>
                <a:ea typeface="Trebuchet MS"/>
                <a:cs typeface="Trebuchet MS"/>
                <a:sym typeface="Trebuchet MS"/>
              </a:rPr>
              <a:t>Markerless</a:t>
            </a:r>
            <a:endParaRPr sz="2400">
              <a:latin typeface="Trebuchet MS"/>
            </a:endParaRPr>
          </a:p>
        </p:txBody>
      </p:sp>
      <p:sp>
        <p:nvSpPr>
          <p:cNvPr id="252" name="Google Shape;252;p26"/>
          <p:cNvSpPr txBox="1"/>
          <p:nvPr/>
        </p:nvSpPr>
        <p:spPr>
          <a:xfrm>
            <a:off x="3547872" y="3886200"/>
            <a:ext cx="2194560" cy="822960"/>
          </a:xfrm>
          <a:prstGeom prst="rect">
            <a:avLst/>
          </a:prstGeom>
          <a:noFill/>
          <a:ln>
            <a:noFill/>
          </a:ln>
        </p:spPr>
        <p:txBody>
          <a:bodyPr spcFirstLastPara="1" wrap="square" lIns="0" tIns="0" rIns="0" bIns="0" anchor="t" anchorCtr="0">
            <a:noAutofit/>
          </a:bodyPr>
          <a:lstStyle/>
          <a:p>
            <a:pPr algn="ctr"/>
            <a:r>
              <a:rPr lang="en-US" sz="1800" b="0" i="0">
                <a:solidFill>
                  <a:srgbClr val="EAD9C0"/>
                </a:solidFill>
                <a:latin typeface="Trebuchet MS"/>
                <a:ea typeface="Trebuchet MS"/>
                <a:cs typeface="Trebuchet MS"/>
                <a:sym typeface="Trebuchet MS"/>
              </a:rPr>
              <a:t>Just cameras — </a:t>
            </a:r>
            <a:br>
              <a:rPr lang="en-US" sz="1800" dirty="0">
                <a:solidFill>
                  <a:srgbClr val="EAD9C0"/>
                </a:solidFill>
                <a:latin typeface="Trebuchet MS"/>
                <a:ea typeface="Trebuchet MS"/>
                <a:cs typeface="Trebuchet MS"/>
                <a:sym typeface="Trebuchet MS"/>
              </a:rPr>
            </a:br>
            <a:r>
              <a:rPr lang="en-US" sz="1800" b="0" i="0">
                <a:solidFill>
                  <a:srgbClr val="EAD9C0"/>
                </a:solidFill>
                <a:latin typeface="Trebuchet MS"/>
                <a:ea typeface="Trebuchet MS"/>
                <a:cs typeface="Trebuchet MS"/>
                <a:sym typeface="Trebuchet MS"/>
              </a:rPr>
              <a:t>no suits, no markers</a:t>
            </a:r>
            <a:endParaRPr lang="en-US" sz="1800">
              <a:latin typeface="Trebuchet MS"/>
            </a:endParaRPr>
          </a:p>
        </p:txBody>
      </p:sp>
      <p:sp>
        <p:nvSpPr>
          <p:cNvPr id="253" name="Google Shape;253;p26"/>
          <p:cNvSpPr/>
          <p:nvPr/>
        </p:nvSpPr>
        <p:spPr>
          <a:xfrm>
            <a:off x="6181344" y="1737360"/>
            <a:ext cx="2651760" cy="3291840"/>
          </a:xfrm>
          <a:prstGeom prst="roundRect">
            <a:avLst>
              <a:gd name="adj" fmla="val 8000"/>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54" name="Google Shape;254;p26" descr="FaBone_g.png"/>
          <p:cNvPicPr preferRelativeResize="0"/>
          <p:nvPr/>
        </p:nvPicPr>
        <p:blipFill rotWithShape="1">
          <a:blip r:embed="rId5">
            <a:alphaModFix/>
          </a:blip>
          <a:srcRect/>
          <a:stretch/>
        </p:blipFill>
        <p:spPr>
          <a:xfrm>
            <a:off x="7050024" y="2103120"/>
            <a:ext cx="914400" cy="914400"/>
          </a:xfrm>
          <a:prstGeom prst="rect">
            <a:avLst/>
          </a:prstGeom>
          <a:noFill/>
          <a:ln>
            <a:noFill/>
          </a:ln>
        </p:spPr>
      </p:pic>
      <p:sp>
        <p:nvSpPr>
          <p:cNvPr id="255" name="Google Shape;255;p26"/>
          <p:cNvSpPr txBox="1"/>
          <p:nvPr/>
        </p:nvSpPr>
        <p:spPr>
          <a:xfrm>
            <a:off x="6364224" y="3246120"/>
            <a:ext cx="2286000"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i="0">
                <a:solidFill>
                  <a:srgbClr val="FFFFFF"/>
                </a:solidFill>
                <a:latin typeface="Trebuchet MS"/>
                <a:ea typeface="Trebuchet MS"/>
                <a:cs typeface="Trebuchet MS"/>
                <a:sym typeface="Trebuchet MS"/>
              </a:rPr>
              <a:t>Anatomical</a:t>
            </a:r>
            <a:endParaRPr sz="2400">
              <a:latin typeface="Trebuchet MS"/>
            </a:endParaRPr>
          </a:p>
        </p:txBody>
      </p:sp>
      <p:sp>
        <p:nvSpPr>
          <p:cNvPr id="256" name="Google Shape;256;p26"/>
          <p:cNvSpPr txBox="1"/>
          <p:nvPr/>
        </p:nvSpPr>
        <p:spPr>
          <a:xfrm>
            <a:off x="6409944" y="3886200"/>
            <a:ext cx="2194560" cy="822960"/>
          </a:xfrm>
          <a:prstGeom prst="rect">
            <a:avLst/>
          </a:prstGeom>
          <a:noFill/>
          <a:ln>
            <a:noFill/>
          </a:ln>
        </p:spPr>
        <p:txBody>
          <a:bodyPr spcFirstLastPara="1" wrap="square" lIns="0" tIns="0" rIns="0" bIns="0" anchor="t" anchorCtr="0">
            <a:noAutofit/>
          </a:bodyPr>
          <a:lstStyle/>
          <a:p>
            <a:pPr algn="ctr"/>
            <a:r>
              <a:rPr lang="en-US" sz="1800" b="0" i="0" dirty="0">
                <a:solidFill>
                  <a:srgbClr val="EAD9C0"/>
                </a:solidFill>
                <a:latin typeface="Trebuchet MS"/>
                <a:ea typeface="Trebuchet MS"/>
                <a:cs typeface="Trebuchet MS"/>
                <a:sym typeface="Trebuchet MS"/>
              </a:rPr>
              <a:t>59 </a:t>
            </a:r>
            <a:r>
              <a:rPr lang="en-US" sz="1800" b="0" i="0" dirty="0" err="1">
                <a:solidFill>
                  <a:srgbClr val="EAD9C0"/>
                </a:solidFill>
                <a:latin typeface="Trebuchet MS"/>
                <a:ea typeface="Trebuchet MS"/>
                <a:cs typeface="Trebuchet MS"/>
                <a:sym typeface="Trebuchet MS"/>
              </a:rPr>
              <a:t>keypoints</a:t>
            </a:r>
            <a:r>
              <a:rPr lang="en-US" sz="1800" b="0" i="0" dirty="0">
                <a:solidFill>
                  <a:srgbClr val="EAD9C0"/>
                </a:solidFill>
                <a:latin typeface="Trebuchet MS"/>
                <a:ea typeface="Trebuchet MS"/>
                <a:cs typeface="Trebuchet MS"/>
                <a:sym typeface="Trebuchet MS"/>
              </a:rPr>
              <a:t>, </a:t>
            </a:r>
            <a:br>
              <a:rPr lang="en-US" dirty="0">
                <a:sym typeface="Trebuchet MS"/>
              </a:rPr>
            </a:br>
            <a:r>
              <a:rPr lang="en-US" sz="1800" b="0" i="0" dirty="0">
                <a:solidFill>
                  <a:srgbClr val="EAD9C0"/>
                </a:solidFill>
                <a:latin typeface="Trebuchet MS"/>
                <a:ea typeface="Trebuchet MS"/>
                <a:cs typeface="Trebuchet MS"/>
                <a:sym typeface="Trebuchet MS"/>
              </a:rPr>
              <a:t>3-plane joint angles</a:t>
            </a:r>
            <a:endParaRPr lang="en-US" sz="1800" dirty="0">
              <a:latin typeface="Trebuchet MS"/>
            </a:endParaRPr>
          </a:p>
        </p:txBody>
      </p:sp>
      <p:sp>
        <p:nvSpPr>
          <p:cNvPr id="257" name="Google Shape;257;p26"/>
          <p:cNvSpPr/>
          <p:nvPr/>
        </p:nvSpPr>
        <p:spPr>
          <a:xfrm>
            <a:off x="9043416" y="1737360"/>
            <a:ext cx="2651760" cy="3291840"/>
          </a:xfrm>
          <a:prstGeom prst="roundRect">
            <a:avLst>
              <a:gd name="adj" fmla="val 8000"/>
            </a:avLst>
          </a:prstGeom>
          <a:solidFill>
            <a:srgbClr val="8B23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58" name="Google Shape;258;p26" descr="FaLaptop_g.png"/>
          <p:cNvPicPr preferRelativeResize="0"/>
          <p:nvPr/>
        </p:nvPicPr>
        <p:blipFill rotWithShape="1">
          <a:blip r:embed="rId6">
            <a:alphaModFix/>
          </a:blip>
          <a:srcRect/>
          <a:stretch/>
        </p:blipFill>
        <p:spPr>
          <a:xfrm>
            <a:off x="9912096" y="2103120"/>
            <a:ext cx="914400" cy="914400"/>
          </a:xfrm>
          <a:prstGeom prst="rect">
            <a:avLst/>
          </a:prstGeom>
          <a:noFill/>
          <a:ln>
            <a:noFill/>
          </a:ln>
        </p:spPr>
      </p:pic>
      <p:sp>
        <p:nvSpPr>
          <p:cNvPr id="259" name="Google Shape;259;p26"/>
          <p:cNvSpPr txBox="1"/>
          <p:nvPr/>
        </p:nvSpPr>
        <p:spPr>
          <a:xfrm>
            <a:off x="9226296" y="3246120"/>
            <a:ext cx="2286000"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400" b="1" i="0">
                <a:solidFill>
                  <a:srgbClr val="FFFFFF"/>
                </a:solidFill>
                <a:latin typeface="Trebuchet MS"/>
                <a:ea typeface="Trebuchet MS"/>
                <a:cs typeface="Trebuchet MS"/>
                <a:sym typeface="Trebuchet MS"/>
              </a:rPr>
              <a:t>Low-resource</a:t>
            </a:r>
            <a:endParaRPr sz="2400">
              <a:latin typeface="Trebuchet MS"/>
            </a:endParaRPr>
          </a:p>
        </p:txBody>
      </p:sp>
      <p:sp>
        <p:nvSpPr>
          <p:cNvPr id="260" name="Google Shape;260;p26"/>
          <p:cNvSpPr txBox="1"/>
          <p:nvPr/>
        </p:nvSpPr>
        <p:spPr>
          <a:xfrm>
            <a:off x="9272016" y="3886200"/>
            <a:ext cx="2194560" cy="8229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800" b="0" i="0">
                <a:solidFill>
                  <a:srgbClr val="EAD9C0"/>
                </a:solidFill>
                <a:latin typeface="Trebuchet MS"/>
                <a:ea typeface="Trebuchet MS"/>
                <a:cs typeface="Trebuchet MS"/>
                <a:sym typeface="Trebuchet MS"/>
              </a:rPr>
              <a:t>Affordable cameras &amp; hardware</a:t>
            </a:r>
            <a:endParaRPr sz="1800">
              <a:latin typeface="Trebuchet MS"/>
            </a:endParaRPr>
          </a:p>
        </p:txBody>
      </p:sp>
      <p:sp>
        <p:nvSpPr>
          <p:cNvPr id="261" name="Google Shape;261;p26"/>
          <p:cNvSpPr txBox="1"/>
          <p:nvPr/>
        </p:nvSpPr>
        <p:spPr>
          <a:xfrm>
            <a:off x="457200" y="5303520"/>
            <a:ext cx="11274552"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400" b="0" i="0">
                <a:solidFill>
                  <a:srgbClr val="4D5356"/>
                </a:solidFill>
                <a:latin typeface="Trebuchet MS"/>
                <a:ea typeface="Trebuchet MS"/>
                <a:cs typeface="Trebuchet MS"/>
                <a:sym typeface="Trebuchet MS"/>
              </a:rPr>
              <a:t>An end-to-end system that brings lab-grade insight to the </a:t>
            </a:r>
            <a:r>
              <a:rPr lang="en-US" sz="2400" b="1" i="0">
                <a:solidFill>
                  <a:srgbClr val="61223B"/>
                </a:solidFill>
                <a:latin typeface="Trebuchet MS"/>
                <a:ea typeface="Trebuchet MS"/>
                <a:cs typeface="Trebuchet MS"/>
                <a:sym typeface="Trebuchet MS"/>
              </a:rPr>
              <a:t>gym, clinic and field</a:t>
            </a:r>
            <a:endParaRPr sz="2400">
              <a:latin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27"/>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a:solidFill>
                  <a:schemeClr val="accent1"/>
                </a:solidFill>
                <a:latin typeface="Trebuchet MS"/>
                <a:ea typeface="Trebuchet MS"/>
                <a:cs typeface="Trebuchet MS"/>
                <a:sym typeface="Trebuchet MS"/>
              </a:rPr>
              <a:t>The roadmap</a:t>
            </a:r>
            <a:endParaRPr sz="3600" dirty="0"/>
          </a:p>
        </p:txBody>
      </p:sp>
      <p:sp>
        <p:nvSpPr>
          <p:cNvPr id="268" name="Google Shape;268;p27"/>
          <p:cNvSpPr/>
          <p:nvPr/>
        </p:nvSpPr>
        <p:spPr>
          <a:xfrm>
            <a:off x="685800" y="1828800"/>
            <a:ext cx="1188720" cy="118872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69" name="Google Shape;269;p27" descr="FaVideo_w.png"/>
          <p:cNvPicPr preferRelativeResize="0"/>
          <p:nvPr/>
        </p:nvPicPr>
        <p:blipFill rotWithShape="1">
          <a:blip r:embed="rId3">
            <a:alphaModFix/>
          </a:blip>
          <a:srcRect/>
          <a:stretch/>
        </p:blipFill>
        <p:spPr>
          <a:xfrm>
            <a:off x="994867" y="2137867"/>
            <a:ext cx="570585" cy="570585"/>
          </a:xfrm>
          <a:prstGeom prst="rect">
            <a:avLst/>
          </a:prstGeom>
          <a:noFill/>
          <a:ln>
            <a:noFill/>
          </a:ln>
        </p:spPr>
      </p:pic>
      <p:sp>
        <p:nvSpPr>
          <p:cNvPr id="270" name="Google Shape;270;p27"/>
          <p:cNvSpPr/>
          <p:nvPr/>
        </p:nvSpPr>
        <p:spPr>
          <a:xfrm>
            <a:off x="1554480" y="1737360"/>
            <a:ext cx="411480" cy="411480"/>
          </a:xfrm>
          <a:prstGeom prst="ellipse">
            <a:avLst/>
          </a:prstGeom>
          <a:solidFill>
            <a:srgbClr val="B7996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i="0">
                <a:solidFill>
                  <a:srgbClr val="FFFFFF"/>
                </a:solidFill>
                <a:latin typeface="Trebuchet MS"/>
                <a:ea typeface="Trebuchet MS"/>
                <a:cs typeface="Trebuchet MS"/>
                <a:sym typeface="Trebuchet MS"/>
              </a:rPr>
              <a:t>1</a:t>
            </a:r>
            <a:endParaRPr/>
          </a:p>
        </p:txBody>
      </p:sp>
      <p:sp>
        <p:nvSpPr>
          <p:cNvPr id="271" name="Google Shape;271;p27"/>
          <p:cNvSpPr txBox="1"/>
          <p:nvPr/>
        </p:nvSpPr>
        <p:spPr>
          <a:xfrm>
            <a:off x="274320" y="3154680"/>
            <a:ext cx="2011680" cy="8229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000" b="1" i="0">
                <a:solidFill>
                  <a:srgbClr val="61223B"/>
                </a:solidFill>
                <a:latin typeface="Trebuchet MS"/>
                <a:ea typeface="Trebuchet MS"/>
                <a:cs typeface="Trebuchet MS"/>
                <a:sym typeface="Trebuchet MS"/>
              </a:rPr>
              <a:t>Calibrated</a:t>
            </a:r>
            <a:endParaRPr sz="1800"/>
          </a:p>
          <a:p>
            <a:pPr marL="0" marR="0" lvl="0" indent="0" algn="ctr" rtl="0">
              <a:spcBef>
                <a:spcPts val="0"/>
              </a:spcBef>
              <a:spcAft>
                <a:spcPts val="0"/>
              </a:spcAft>
              <a:buNone/>
            </a:pPr>
            <a:r>
              <a:rPr lang="en-US" sz="2000" b="1" i="0">
                <a:solidFill>
                  <a:srgbClr val="61223B"/>
                </a:solidFill>
                <a:latin typeface="Trebuchet MS"/>
                <a:ea typeface="Trebuchet MS"/>
                <a:cs typeface="Trebuchet MS"/>
                <a:sym typeface="Trebuchet MS"/>
              </a:rPr>
              <a:t>cameras</a:t>
            </a:r>
            <a:endParaRPr sz="1800"/>
          </a:p>
        </p:txBody>
      </p:sp>
      <p:cxnSp>
        <p:nvCxnSpPr>
          <p:cNvPr id="272" name="Google Shape;272;p27"/>
          <p:cNvCxnSpPr/>
          <p:nvPr/>
        </p:nvCxnSpPr>
        <p:spPr>
          <a:xfrm>
            <a:off x="2011680" y="2423160"/>
            <a:ext cx="822960" cy="0"/>
          </a:xfrm>
          <a:prstGeom prst="straightConnector1">
            <a:avLst/>
          </a:prstGeom>
          <a:noFill/>
          <a:ln w="31750" cap="flat" cmpd="sng">
            <a:solidFill>
              <a:srgbClr val="B79962"/>
            </a:solidFill>
            <a:prstDash val="solid"/>
            <a:miter lim="8000"/>
            <a:headEnd type="none" w="sm" len="sm"/>
            <a:tailEnd type="triangle" w="med" len="med"/>
          </a:ln>
        </p:spPr>
      </p:cxnSp>
      <p:sp>
        <p:nvSpPr>
          <p:cNvPr id="273" name="Google Shape;273;p27"/>
          <p:cNvSpPr/>
          <p:nvPr/>
        </p:nvSpPr>
        <p:spPr>
          <a:xfrm>
            <a:off x="2971800" y="1828800"/>
            <a:ext cx="1188720" cy="118872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74" name="Google Shape;274;p27" descr="FaDatabase_w.png"/>
          <p:cNvPicPr preferRelativeResize="0"/>
          <p:nvPr/>
        </p:nvPicPr>
        <p:blipFill rotWithShape="1">
          <a:blip r:embed="rId4">
            <a:alphaModFix/>
          </a:blip>
          <a:srcRect/>
          <a:stretch/>
        </p:blipFill>
        <p:spPr>
          <a:xfrm>
            <a:off x="3280867" y="2137867"/>
            <a:ext cx="570585" cy="570585"/>
          </a:xfrm>
          <a:prstGeom prst="rect">
            <a:avLst/>
          </a:prstGeom>
          <a:noFill/>
          <a:ln>
            <a:noFill/>
          </a:ln>
        </p:spPr>
      </p:pic>
      <p:sp>
        <p:nvSpPr>
          <p:cNvPr id="275" name="Google Shape;275;p27"/>
          <p:cNvSpPr/>
          <p:nvPr/>
        </p:nvSpPr>
        <p:spPr>
          <a:xfrm>
            <a:off x="3840480" y="1737360"/>
            <a:ext cx="411480" cy="411480"/>
          </a:xfrm>
          <a:prstGeom prst="ellipse">
            <a:avLst/>
          </a:prstGeom>
          <a:solidFill>
            <a:srgbClr val="B7996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i="0">
                <a:solidFill>
                  <a:srgbClr val="FFFFFF"/>
                </a:solidFill>
                <a:latin typeface="Trebuchet MS"/>
                <a:ea typeface="Trebuchet MS"/>
                <a:cs typeface="Trebuchet MS"/>
                <a:sym typeface="Trebuchet MS"/>
              </a:rPr>
              <a:t>2</a:t>
            </a:r>
            <a:endParaRPr/>
          </a:p>
        </p:txBody>
      </p:sp>
      <p:sp>
        <p:nvSpPr>
          <p:cNvPr id="276" name="Google Shape;276;p27"/>
          <p:cNvSpPr txBox="1"/>
          <p:nvPr/>
        </p:nvSpPr>
        <p:spPr>
          <a:xfrm>
            <a:off x="2560320" y="3154680"/>
            <a:ext cx="2011680" cy="8229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000" b="1" i="0">
                <a:solidFill>
                  <a:srgbClr val="61223B"/>
                </a:solidFill>
                <a:latin typeface="Trebuchet MS"/>
                <a:ea typeface="Trebuchet MS"/>
                <a:cs typeface="Trebuchet MS"/>
                <a:sym typeface="Trebuchet MS"/>
              </a:rPr>
              <a:t>Anatomical</a:t>
            </a:r>
            <a:endParaRPr sz="1800"/>
          </a:p>
          <a:p>
            <a:pPr marL="0" marR="0" lvl="0" indent="0" algn="ctr" rtl="0">
              <a:spcBef>
                <a:spcPts val="0"/>
              </a:spcBef>
              <a:spcAft>
                <a:spcPts val="0"/>
              </a:spcAft>
              <a:buNone/>
            </a:pPr>
            <a:r>
              <a:rPr lang="en-US" sz="2000" b="1" i="0">
                <a:solidFill>
                  <a:srgbClr val="61223B"/>
                </a:solidFill>
                <a:latin typeface="Trebuchet MS"/>
                <a:ea typeface="Trebuchet MS"/>
                <a:cs typeface="Trebuchet MS"/>
                <a:sym typeface="Trebuchet MS"/>
              </a:rPr>
              <a:t>dataset</a:t>
            </a:r>
            <a:endParaRPr sz="1800"/>
          </a:p>
        </p:txBody>
      </p:sp>
      <p:cxnSp>
        <p:nvCxnSpPr>
          <p:cNvPr id="277" name="Google Shape;277;p27"/>
          <p:cNvCxnSpPr/>
          <p:nvPr/>
        </p:nvCxnSpPr>
        <p:spPr>
          <a:xfrm>
            <a:off x="4297680" y="2423160"/>
            <a:ext cx="822960" cy="0"/>
          </a:xfrm>
          <a:prstGeom prst="straightConnector1">
            <a:avLst/>
          </a:prstGeom>
          <a:noFill/>
          <a:ln w="31750" cap="flat" cmpd="sng">
            <a:solidFill>
              <a:srgbClr val="B79962"/>
            </a:solidFill>
            <a:prstDash val="solid"/>
            <a:miter lim="8000"/>
            <a:headEnd type="none" w="sm" len="sm"/>
            <a:tailEnd type="triangle" w="med" len="med"/>
          </a:ln>
        </p:spPr>
      </p:cxnSp>
      <p:sp>
        <p:nvSpPr>
          <p:cNvPr id="278" name="Google Shape;278;p27"/>
          <p:cNvSpPr/>
          <p:nvPr/>
        </p:nvSpPr>
        <p:spPr>
          <a:xfrm>
            <a:off x="5257800" y="1828800"/>
            <a:ext cx="1188720" cy="118872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79" name="Google Shape;279;p27" descr="FaBrain_w.png"/>
          <p:cNvPicPr preferRelativeResize="0"/>
          <p:nvPr/>
        </p:nvPicPr>
        <p:blipFill rotWithShape="1">
          <a:blip r:embed="rId5">
            <a:alphaModFix/>
          </a:blip>
          <a:srcRect/>
          <a:stretch/>
        </p:blipFill>
        <p:spPr>
          <a:xfrm>
            <a:off x="5566867" y="2137867"/>
            <a:ext cx="570585" cy="570585"/>
          </a:xfrm>
          <a:prstGeom prst="rect">
            <a:avLst/>
          </a:prstGeom>
          <a:noFill/>
          <a:ln>
            <a:noFill/>
          </a:ln>
        </p:spPr>
      </p:pic>
      <p:sp>
        <p:nvSpPr>
          <p:cNvPr id="280" name="Google Shape;280;p27"/>
          <p:cNvSpPr/>
          <p:nvPr/>
        </p:nvSpPr>
        <p:spPr>
          <a:xfrm>
            <a:off x="6126480" y="1737360"/>
            <a:ext cx="411480" cy="411480"/>
          </a:xfrm>
          <a:prstGeom prst="ellipse">
            <a:avLst/>
          </a:prstGeom>
          <a:solidFill>
            <a:srgbClr val="B7996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i="0">
                <a:solidFill>
                  <a:srgbClr val="FFFFFF"/>
                </a:solidFill>
                <a:latin typeface="Trebuchet MS"/>
                <a:ea typeface="Trebuchet MS"/>
                <a:cs typeface="Trebuchet MS"/>
                <a:sym typeface="Trebuchet MS"/>
              </a:rPr>
              <a:t>3</a:t>
            </a:r>
            <a:endParaRPr sz="1800">
              <a:latin typeface="Trebuchet MS"/>
            </a:endParaRPr>
          </a:p>
        </p:txBody>
      </p:sp>
      <p:sp>
        <p:nvSpPr>
          <p:cNvPr id="281" name="Google Shape;281;p27"/>
          <p:cNvSpPr txBox="1"/>
          <p:nvPr/>
        </p:nvSpPr>
        <p:spPr>
          <a:xfrm>
            <a:off x="4846320" y="3154680"/>
            <a:ext cx="2011680" cy="8229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000" b="1" i="0" dirty="0">
                <a:solidFill>
                  <a:srgbClr val="61223B"/>
                </a:solidFill>
                <a:latin typeface="Trebuchet MS"/>
                <a:ea typeface="Trebuchet MS"/>
                <a:cs typeface="Trebuchet MS"/>
                <a:sym typeface="Trebuchet MS"/>
              </a:rPr>
              <a:t>2D → 3D</a:t>
            </a:r>
            <a:endParaRPr sz="1800" dirty="0"/>
          </a:p>
          <a:p>
            <a:pPr marL="0" marR="0" lvl="0" indent="0" algn="ctr" rtl="0">
              <a:spcBef>
                <a:spcPts val="0"/>
              </a:spcBef>
              <a:spcAft>
                <a:spcPts val="0"/>
              </a:spcAft>
              <a:buNone/>
            </a:pPr>
            <a:r>
              <a:rPr lang="en-US" sz="2000" b="1" i="0" dirty="0">
                <a:solidFill>
                  <a:srgbClr val="61223B"/>
                </a:solidFill>
                <a:latin typeface="Trebuchet MS"/>
                <a:ea typeface="Trebuchet MS"/>
                <a:cs typeface="Trebuchet MS"/>
                <a:sym typeface="Trebuchet MS"/>
              </a:rPr>
              <a:t>pose models</a:t>
            </a:r>
            <a:endParaRPr sz="1800" dirty="0"/>
          </a:p>
        </p:txBody>
      </p:sp>
      <p:cxnSp>
        <p:nvCxnSpPr>
          <p:cNvPr id="282" name="Google Shape;282;p27"/>
          <p:cNvCxnSpPr/>
          <p:nvPr/>
        </p:nvCxnSpPr>
        <p:spPr>
          <a:xfrm>
            <a:off x="6583680" y="2423160"/>
            <a:ext cx="822960" cy="0"/>
          </a:xfrm>
          <a:prstGeom prst="straightConnector1">
            <a:avLst/>
          </a:prstGeom>
          <a:noFill/>
          <a:ln w="31750" cap="flat" cmpd="sng">
            <a:solidFill>
              <a:srgbClr val="B79962"/>
            </a:solidFill>
            <a:prstDash val="solid"/>
            <a:miter lim="8000"/>
            <a:headEnd type="none" w="sm" len="sm"/>
            <a:tailEnd type="triangle" w="med" len="med"/>
          </a:ln>
        </p:spPr>
      </p:cxnSp>
      <p:sp>
        <p:nvSpPr>
          <p:cNvPr id="283" name="Google Shape;283;p27"/>
          <p:cNvSpPr/>
          <p:nvPr/>
        </p:nvSpPr>
        <p:spPr>
          <a:xfrm>
            <a:off x="7543800" y="1828800"/>
            <a:ext cx="1188720" cy="118872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84" name="Google Shape;284;p27" descr="FaWaveSquare_w.png"/>
          <p:cNvPicPr preferRelativeResize="0"/>
          <p:nvPr/>
        </p:nvPicPr>
        <p:blipFill rotWithShape="1">
          <a:blip r:embed="rId6">
            <a:alphaModFix/>
          </a:blip>
          <a:srcRect/>
          <a:stretch/>
        </p:blipFill>
        <p:spPr>
          <a:xfrm>
            <a:off x="7852867" y="2137867"/>
            <a:ext cx="570585" cy="570585"/>
          </a:xfrm>
          <a:prstGeom prst="rect">
            <a:avLst/>
          </a:prstGeom>
          <a:noFill/>
          <a:ln>
            <a:noFill/>
          </a:ln>
        </p:spPr>
      </p:pic>
      <p:sp>
        <p:nvSpPr>
          <p:cNvPr id="285" name="Google Shape;285;p27"/>
          <p:cNvSpPr/>
          <p:nvPr/>
        </p:nvSpPr>
        <p:spPr>
          <a:xfrm>
            <a:off x="8412480" y="1737360"/>
            <a:ext cx="411480" cy="411480"/>
          </a:xfrm>
          <a:prstGeom prst="ellipse">
            <a:avLst/>
          </a:prstGeom>
          <a:solidFill>
            <a:srgbClr val="B7996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i="0">
                <a:solidFill>
                  <a:srgbClr val="FFFFFF"/>
                </a:solidFill>
                <a:latin typeface="Trebuchet MS"/>
                <a:ea typeface="Trebuchet MS"/>
                <a:cs typeface="Trebuchet MS"/>
                <a:sym typeface="Trebuchet MS"/>
              </a:rPr>
              <a:t>4</a:t>
            </a:r>
            <a:endParaRPr/>
          </a:p>
        </p:txBody>
      </p:sp>
      <p:sp>
        <p:nvSpPr>
          <p:cNvPr id="286" name="Google Shape;286;p27"/>
          <p:cNvSpPr txBox="1"/>
          <p:nvPr/>
        </p:nvSpPr>
        <p:spPr>
          <a:xfrm>
            <a:off x="7132320" y="3154680"/>
            <a:ext cx="2011680" cy="8229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000" b="1" i="0" dirty="0">
                <a:solidFill>
                  <a:srgbClr val="61223B"/>
                </a:solidFill>
                <a:latin typeface="Trebuchet MS"/>
                <a:ea typeface="Trebuchet MS"/>
                <a:cs typeface="Trebuchet MS"/>
                <a:sym typeface="Trebuchet MS"/>
              </a:rPr>
              <a:t>Real-time</a:t>
            </a:r>
            <a:endParaRPr sz="2000" dirty="0">
              <a:latin typeface="Trebuchet MS"/>
            </a:endParaRPr>
          </a:p>
          <a:p>
            <a:pPr marL="0" marR="0" lvl="0" indent="0" algn="ctr" rtl="0">
              <a:spcBef>
                <a:spcPts val="0"/>
              </a:spcBef>
              <a:spcAft>
                <a:spcPts val="0"/>
              </a:spcAft>
              <a:buNone/>
            </a:pPr>
            <a:r>
              <a:rPr lang="en-US" sz="2000" b="1" i="0" dirty="0">
                <a:solidFill>
                  <a:srgbClr val="61223B"/>
                </a:solidFill>
                <a:latin typeface="Trebuchet MS"/>
                <a:ea typeface="Trebuchet MS"/>
                <a:cs typeface="Trebuchet MS"/>
                <a:sym typeface="Trebuchet MS"/>
              </a:rPr>
              <a:t>smoothing</a:t>
            </a:r>
            <a:endParaRPr sz="2000" dirty="0">
              <a:latin typeface="Trebuchet MS"/>
            </a:endParaRPr>
          </a:p>
        </p:txBody>
      </p:sp>
      <p:cxnSp>
        <p:nvCxnSpPr>
          <p:cNvPr id="287" name="Google Shape;287;p27"/>
          <p:cNvCxnSpPr/>
          <p:nvPr/>
        </p:nvCxnSpPr>
        <p:spPr>
          <a:xfrm>
            <a:off x="8869680" y="2423160"/>
            <a:ext cx="822960" cy="0"/>
          </a:xfrm>
          <a:prstGeom prst="straightConnector1">
            <a:avLst/>
          </a:prstGeom>
          <a:noFill/>
          <a:ln w="31750" cap="flat" cmpd="sng">
            <a:solidFill>
              <a:srgbClr val="B79962"/>
            </a:solidFill>
            <a:prstDash val="solid"/>
            <a:miter lim="8000"/>
            <a:headEnd type="none" w="sm" len="sm"/>
            <a:tailEnd type="triangle" w="med" len="med"/>
          </a:ln>
        </p:spPr>
      </p:cxnSp>
      <p:sp>
        <p:nvSpPr>
          <p:cNvPr id="288" name="Google Shape;288;p27"/>
          <p:cNvSpPr/>
          <p:nvPr/>
        </p:nvSpPr>
        <p:spPr>
          <a:xfrm>
            <a:off x="9829800" y="1828800"/>
            <a:ext cx="1188720" cy="118872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89" name="Google Shape;289;p27" descr="FaDesktop_w.png"/>
          <p:cNvPicPr preferRelativeResize="0"/>
          <p:nvPr/>
        </p:nvPicPr>
        <p:blipFill rotWithShape="1">
          <a:blip r:embed="rId7">
            <a:alphaModFix/>
          </a:blip>
          <a:srcRect/>
          <a:stretch/>
        </p:blipFill>
        <p:spPr>
          <a:xfrm>
            <a:off x="10138867" y="2137867"/>
            <a:ext cx="570585" cy="570585"/>
          </a:xfrm>
          <a:prstGeom prst="rect">
            <a:avLst/>
          </a:prstGeom>
          <a:noFill/>
          <a:ln>
            <a:noFill/>
          </a:ln>
        </p:spPr>
      </p:pic>
      <p:sp>
        <p:nvSpPr>
          <p:cNvPr id="290" name="Google Shape;290;p27"/>
          <p:cNvSpPr/>
          <p:nvPr/>
        </p:nvSpPr>
        <p:spPr>
          <a:xfrm>
            <a:off x="10698480" y="1737360"/>
            <a:ext cx="411480" cy="411480"/>
          </a:xfrm>
          <a:prstGeom prst="ellipse">
            <a:avLst/>
          </a:prstGeom>
          <a:solidFill>
            <a:srgbClr val="B7996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i="0">
                <a:solidFill>
                  <a:srgbClr val="FFFFFF"/>
                </a:solidFill>
                <a:latin typeface="Trebuchet MS"/>
                <a:ea typeface="Trebuchet MS"/>
                <a:cs typeface="Trebuchet MS"/>
                <a:sym typeface="Trebuchet MS"/>
              </a:rPr>
              <a:t>5</a:t>
            </a:r>
            <a:endParaRPr sz="1800">
              <a:latin typeface="Trebuchet MS"/>
            </a:endParaRPr>
          </a:p>
        </p:txBody>
      </p:sp>
      <p:sp>
        <p:nvSpPr>
          <p:cNvPr id="291" name="Google Shape;291;p27"/>
          <p:cNvSpPr txBox="1"/>
          <p:nvPr/>
        </p:nvSpPr>
        <p:spPr>
          <a:xfrm>
            <a:off x="9418320" y="3154680"/>
            <a:ext cx="2011680" cy="8229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2000" b="1" i="0" dirty="0">
                <a:solidFill>
                  <a:srgbClr val="61223B"/>
                </a:solidFill>
                <a:latin typeface="Trebuchet MS"/>
                <a:ea typeface="Trebuchet MS"/>
                <a:cs typeface="Trebuchet MS"/>
                <a:sym typeface="Trebuchet MS"/>
              </a:rPr>
              <a:t>Feedback</a:t>
            </a:r>
            <a:endParaRPr sz="2000" dirty="0">
              <a:latin typeface="Trebuchet MS"/>
            </a:endParaRPr>
          </a:p>
          <a:p>
            <a:pPr marL="0" marR="0" lvl="0" indent="0" algn="ctr" rtl="0">
              <a:spcBef>
                <a:spcPts val="0"/>
              </a:spcBef>
              <a:spcAft>
                <a:spcPts val="0"/>
              </a:spcAft>
              <a:buNone/>
            </a:pPr>
            <a:r>
              <a:rPr lang="en-US" sz="2000" b="1" i="0" dirty="0">
                <a:solidFill>
                  <a:srgbClr val="61223B"/>
                </a:solidFill>
                <a:latin typeface="Trebuchet MS"/>
                <a:ea typeface="Trebuchet MS"/>
                <a:cs typeface="Trebuchet MS"/>
                <a:sym typeface="Trebuchet MS"/>
              </a:rPr>
              <a:t>UI</a:t>
            </a:r>
            <a:endParaRPr sz="2000" dirty="0">
              <a:latin typeface="Trebuchet MS"/>
            </a:endParaRPr>
          </a:p>
        </p:txBody>
      </p:sp>
      <p:sp>
        <p:nvSpPr>
          <p:cNvPr id="292" name="Google Shape;292;p27"/>
          <p:cNvSpPr txBox="1"/>
          <p:nvPr/>
        </p:nvSpPr>
        <p:spPr>
          <a:xfrm>
            <a:off x="8961120" y="4160520"/>
            <a:ext cx="2770632" cy="32004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ONGOING WORK</a:t>
            </a:r>
            <a:endParaRPr sz="1200">
              <a:latin typeface="Trebuchet MS"/>
            </a:endParaRPr>
          </a:p>
        </p:txBody>
      </p:sp>
      <p:cxnSp>
        <p:nvCxnSpPr>
          <p:cNvPr id="293" name="Google Shape;293;p27"/>
          <p:cNvCxnSpPr/>
          <p:nvPr/>
        </p:nvCxnSpPr>
        <p:spPr>
          <a:xfrm>
            <a:off x="457200" y="4114800"/>
            <a:ext cx="11274552" cy="0"/>
          </a:xfrm>
          <a:prstGeom prst="straightConnector1">
            <a:avLst/>
          </a:prstGeom>
          <a:noFill/>
          <a:ln w="12700" cap="flat" cmpd="sng">
            <a:solidFill>
              <a:srgbClr val="EDE6E9"/>
            </a:solidFill>
            <a:prstDash val="solid"/>
            <a:miter lim="8000"/>
            <a:headEnd type="none" w="sm" len="sm"/>
            <a:tailEnd type="none" w="sm" len="sm"/>
          </a:ln>
        </p:spPr>
      </p:cxnSp>
      <p:sp>
        <p:nvSpPr>
          <p:cNvPr id="294" name="Google Shape;294;p27"/>
          <p:cNvSpPr/>
          <p:nvPr/>
        </p:nvSpPr>
        <p:spPr>
          <a:xfrm>
            <a:off x="274319" y="4617720"/>
            <a:ext cx="2011680" cy="1097280"/>
          </a:xfrm>
          <a:prstGeom prst="roundRect">
            <a:avLst>
              <a:gd name="adj" fmla="val 15000"/>
            </a:avLst>
          </a:prstGeom>
          <a:solidFill>
            <a:srgbClr val="F6F2F4"/>
          </a:solidFill>
          <a:ln w="15875" cap="flat" cmpd="sng">
            <a:solidFill>
              <a:srgbClr val="B79962"/>
            </a:solidFill>
            <a:prstDash val="dash"/>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95" name="Google Shape;295;p27" descr="FaCrosshairs_m.png"/>
          <p:cNvPicPr preferRelativeResize="0"/>
          <p:nvPr/>
        </p:nvPicPr>
        <p:blipFill rotWithShape="1">
          <a:blip r:embed="rId8">
            <a:alphaModFix/>
          </a:blip>
          <a:srcRect/>
          <a:stretch/>
        </p:blipFill>
        <p:spPr>
          <a:xfrm>
            <a:off x="411479" y="4937760"/>
            <a:ext cx="411480" cy="411480"/>
          </a:xfrm>
          <a:prstGeom prst="rect">
            <a:avLst/>
          </a:prstGeom>
          <a:noFill/>
          <a:ln>
            <a:noFill/>
          </a:ln>
        </p:spPr>
      </p:pic>
      <p:sp>
        <p:nvSpPr>
          <p:cNvPr id="296" name="Google Shape;296;p27"/>
          <p:cNvSpPr txBox="1"/>
          <p:nvPr/>
        </p:nvSpPr>
        <p:spPr>
          <a:xfrm>
            <a:off x="914399" y="4681728"/>
            <a:ext cx="1325880" cy="96926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b="1" i="0">
                <a:solidFill>
                  <a:srgbClr val="61223B"/>
                </a:solidFill>
                <a:latin typeface="Trebuchet MS"/>
                <a:ea typeface="Trebuchet MS"/>
                <a:cs typeface="Trebuchet MS"/>
                <a:sym typeface="Trebuchet MS"/>
              </a:rPr>
              <a:t>Camera placement</a:t>
            </a:r>
            <a:endParaRPr sz="1600">
              <a:latin typeface="Trebuchet MS"/>
            </a:endParaRPr>
          </a:p>
          <a:p>
            <a:pPr marL="0" marR="0" lvl="0" indent="0" algn="l" rtl="0">
              <a:spcBef>
                <a:spcPts val="0"/>
              </a:spcBef>
              <a:spcAft>
                <a:spcPts val="0"/>
              </a:spcAft>
              <a:buNone/>
            </a:pPr>
            <a:r>
              <a:rPr lang="en-US" sz="1600" b="1" i="0">
                <a:solidFill>
                  <a:srgbClr val="61223B"/>
                </a:solidFill>
                <a:latin typeface="Trebuchet MS"/>
                <a:ea typeface="Trebuchet MS"/>
                <a:cs typeface="Trebuchet MS"/>
                <a:sym typeface="Trebuchet MS"/>
              </a:rPr>
              <a:t>optimisation</a:t>
            </a:r>
            <a:endParaRPr sz="1600">
              <a:latin typeface="Trebuchet MS"/>
            </a:endParaRPr>
          </a:p>
        </p:txBody>
      </p:sp>
      <p:sp>
        <p:nvSpPr>
          <p:cNvPr id="298" name="Google Shape;298;p27"/>
          <p:cNvSpPr/>
          <p:nvPr/>
        </p:nvSpPr>
        <p:spPr>
          <a:xfrm>
            <a:off x="2560320" y="4617720"/>
            <a:ext cx="2011680" cy="1097280"/>
          </a:xfrm>
          <a:prstGeom prst="roundRect">
            <a:avLst>
              <a:gd name="adj" fmla="val 15000"/>
            </a:avLst>
          </a:prstGeom>
          <a:solidFill>
            <a:srgbClr val="F6F2F4"/>
          </a:solidFill>
          <a:ln w="15875" cap="flat" cmpd="sng">
            <a:solidFill>
              <a:srgbClr val="B79962"/>
            </a:solidFill>
            <a:prstDash val="dash"/>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99" name="Google Shape;299;p27" descr="FaEraser_m.png"/>
          <p:cNvPicPr preferRelativeResize="0"/>
          <p:nvPr/>
        </p:nvPicPr>
        <p:blipFill rotWithShape="1">
          <a:blip r:embed="rId9">
            <a:alphaModFix/>
          </a:blip>
          <a:srcRect/>
          <a:stretch/>
        </p:blipFill>
        <p:spPr>
          <a:xfrm>
            <a:off x="2697479" y="4937760"/>
            <a:ext cx="411480" cy="411480"/>
          </a:xfrm>
          <a:prstGeom prst="rect">
            <a:avLst/>
          </a:prstGeom>
          <a:noFill/>
          <a:ln>
            <a:noFill/>
          </a:ln>
        </p:spPr>
      </p:pic>
      <p:sp>
        <p:nvSpPr>
          <p:cNvPr id="300" name="Google Shape;300;p27"/>
          <p:cNvSpPr txBox="1"/>
          <p:nvPr/>
        </p:nvSpPr>
        <p:spPr>
          <a:xfrm>
            <a:off x="3200400" y="4681728"/>
            <a:ext cx="1325880" cy="96926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b="1" i="0">
                <a:solidFill>
                  <a:srgbClr val="61223B"/>
                </a:solidFill>
                <a:latin typeface="Trebuchet MS"/>
                <a:ea typeface="Trebuchet MS"/>
                <a:cs typeface="Trebuchet MS"/>
                <a:sym typeface="Trebuchet MS"/>
              </a:rPr>
              <a:t>Marker detection</a:t>
            </a:r>
            <a:endParaRPr sz="1600">
              <a:latin typeface="Trebuchet MS"/>
            </a:endParaRPr>
          </a:p>
          <a:p>
            <a:pPr marL="0" marR="0" lvl="0" indent="0" algn="l" rtl="0">
              <a:spcBef>
                <a:spcPts val="0"/>
              </a:spcBef>
              <a:spcAft>
                <a:spcPts val="0"/>
              </a:spcAft>
              <a:buNone/>
            </a:pPr>
            <a:r>
              <a:rPr lang="en-US" sz="1600" b="1" i="0">
                <a:solidFill>
                  <a:srgbClr val="61223B"/>
                </a:solidFill>
                <a:latin typeface="Trebuchet MS"/>
                <a:ea typeface="Trebuchet MS"/>
                <a:cs typeface="Trebuchet MS"/>
                <a:sym typeface="Trebuchet MS"/>
              </a:rPr>
              <a:t>&amp; inpainting</a:t>
            </a:r>
            <a:endParaRPr sz="1600">
              <a:latin typeface="Trebuchet MS"/>
            </a:endParaRPr>
          </a:p>
        </p:txBody>
      </p:sp>
      <p:sp>
        <p:nvSpPr>
          <p:cNvPr id="302" name="Google Shape;302;p27"/>
          <p:cNvSpPr/>
          <p:nvPr/>
        </p:nvSpPr>
        <p:spPr>
          <a:xfrm>
            <a:off x="4846320" y="4617720"/>
            <a:ext cx="2011680" cy="1097280"/>
          </a:xfrm>
          <a:prstGeom prst="roundRect">
            <a:avLst>
              <a:gd name="adj" fmla="val 15000"/>
            </a:avLst>
          </a:prstGeom>
          <a:solidFill>
            <a:srgbClr val="F6F2F4"/>
          </a:solidFill>
          <a:ln w="15875" cap="flat" cmpd="sng">
            <a:solidFill>
              <a:srgbClr val="B79962"/>
            </a:solidFill>
            <a:prstDash val="dash"/>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303" name="Google Shape;303;p27" descr="FaGamepad_m.png"/>
          <p:cNvPicPr preferRelativeResize="0"/>
          <p:nvPr/>
        </p:nvPicPr>
        <p:blipFill rotWithShape="1">
          <a:blip r:embed="rId10">
            <a:alphaModFix/>
          </a:blip>
          <a:srcRect/>
          <a:stretch/>
        </p:blipFill>
        <p:spPr>
          <a:xfrm>
            <a:off x="4983480" y="4937760"/>
            <a:ext cx="411480" cy="411480"/>
          </a:xfrm>
          <a:prstGeom prst="rect">
            <a:avLst/>
          </a:prstGeom>
          <a:noFill/>
          <a:ln>
            <a:noFill/>
          </a:ln>
        </p:spPr>
      </p:pic>
      <p:sp>
        <p:nvSpPr>
          <p:cNvPr id="304" name="Google Shape;304;p27"/>
          <p:cNvSpPr txBox="1"/>
          <p:nvPr/>
        </p:nvSpPr>
        <p:spPr>
          <a:xfrm>
            <a:off x="5486400" y="4701266"/>
            <a:ext cx="1413803" cy="925303"/>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600" b="1" i="0">
                <a:solidFill>
                  <a:srgbClr val="61223B"/>
                </a:solidFill>
                <a:latin typeface="Trebuchet MS"/>
                <a:ea typeface="Trebuchet MS"/>
                <a:cs typeface="Trebuchet MS"/>
                <a:sym typeface="Trebuchet MS"/>
              </a:rPr>
              <a:t>Synthetic humans</a:t>
            </a:r>
            <a:endParaRPr sz="1600">
              <a:latin typeface="Trebuchet MS"/>
            </a:endParaRPr>
          </a:p>
          <a:p>
            <a:r>
              <a:rPr lang="en-US" sz="1600" b="1" i="0">
                <a:solidFill>
                  <a:srgbClr val="61223B"/>
                </a:solidFill>
                <a:latin typeface="Trebuchet MS"/>
                <a:ea typeface="Trebuchet MS"/>
                <a:cs typeface="Trebuchet MS"/>
                <a:sym typeface="Trebuchet MS"/>
              </a:rPr>
              <a:t>(</a:t>
            </a:r>
            <a:r>
              <a:rPr lang="en-US" sz="1600" b="1">
                <a:solidFill>
                  <a:srgbClr val="61223B"/>
                </a:solidFill>
                <a:latin typeface="Trebuchet MS"/>
                <a:ea typeface="Trebuchet MS"/>
                <a:cs typeface="Trebuchet MS"/>
                <a:sym typeface="Trebuchet MS"/>
              </a:rPr>
              <a:t>game engine</a:t>
            </a:r>
            <a:r>
              <a:rPr lang="en-US" sz="1600" b="1" i="0">
                <a:solidFill>
                  <a:srgbClr val="61223B"/>
                </a:solidFill>
                <a:latin typeface="Trebuchet MS"/>
                <a:ea typeface="Trebuchet MS"/>
                <a:cs typeface="Trebuchet MS"/>
                <a:sym typeface="Trebuchet MS"/>
              </a:rPr>
              <a:t>)</a:t>
            </a:r>
            <a:endParaRPr sz="1600">
              <a:latin typeface="Trebuchet MS"/>
            </a:endParaRPr>
          </a:p>
        </p:txBody>
      </p:sp>
      <p:grpSp>
        <p:nvGrpSpPr>
          <p:cNvPr id="2" name="Group 1">
            <a:extLst>
              <a:ext uri="{FF2B5EF4-FFF2-40B4-BE49-F238E27FC236}">
                <a16:creationId xmlns:a16="http://schemas.microsoft.com/office/drawing/2014/main" id="{9A4FAF23-FE37-3FE6-17AE-19BDF60D0FBB}"/>
              </a:ext>
            </a:extLst>
          </p:cNvPr>
          <p:cNvGrpSpPr/>
          <p:nvPr/>
        </p:nvGrpSpPr>
        <p:grpSpPr>
          <a:xfrm>
            <a:off x="1280160" y="3896360"/>
            <a:ext cx="4572000" cy="718351"/>
            <a:chOff x="1280160" y="4023360"/>
            <a:chExt cx="4572000" cy="566928"/>
          </a:xfrm>
        </p:grpSpPr>
        <p:cxnSp>
          <p:nvCxnSpPr>
            <p:cNvPr id="297" name="Google Shape;297;p27"/>
            <p:cNvCxnSpPr/>
            <p:nvPr/>
          </p:nvCxnSpPr>
          <p:spPr>
            <a:xfrm rot="10800000">
              <a:off x="1280160" y="4023360"/>
              <a:ext cx="0" cy="566928"/>
            </a:xfrm>
            <a:prstGeom prst="straightConnector1">
              <a:avLst/>
            </a:prstGeom>
            <a:noFill/>
            <a:ln w="28575" cap="flat" cmpd="sng">
              <a:solidFill>
                <a:srgbClr val="B79962"/>
              </a:solidFill>
              <a:prstDash val="dash"/>
              <a:miter lim="8000"/>
              <a:headEnd type="none" w="sm" len="sm"/>
              <a:tailEnd type="triangle" w="med" len="med"/>
            </a:ln>
          </p:spPr>
        </p:cxnSp>
        <p:cxnSp>
          <p:nvCxnSpPr>
            <p:cNvPr id="301" name="Google Shape;301;p27"/>
            <p:cNvCxnSpPr/>
            <p:nvPr/>
          </p:nvCxnSpPr>
          <p:spPr>
            <a:xfrm rot="10800000">
              <a:off x="3566160" y="4023360"/>
              <a:ext cx="0" cy="566928"/>
            </a:xfrm>
            <a:prstGeom prst="straightConnector1">
              <a:avLst/>
            </a:prstGeom>
            <a:noFill/>
            <a:ln w="28575" cap="flat" cmpd="sng">
              <a:solidFill>
                <a:srgbClr val="B79962"/>
              </a:solidFill>
              <a:prstDash val="dash"/>
              <a:miter lim="8000"/>
              <a:headEnd type="none" w="sm" len="sm"/>
              <a:tailEnd type="triangle" w="med" len="med"/>
            </a:ln>
          </p:spPr>
        </p:cxnSp>
        <p:cxnSp>
          <p:nvCxnSpPr>
            <p:cNvPr id="305" name="Google Shape;305;p27"/>
            <p:cNvCxnSpPr/>
            <p:nvPr/>
          </p:nvCxnSpPr>
          <p:spPr>
            <a:xfrm rot="10800000">
              <a:off x="5852160" y="4023360"/>
              <a:ext cx="0" cy="566928"/>
            </a:xfrm>
            <a:prstGeom prst="straightConnector1">
              <a:avLst/>
            </a:prstGeom>
            <a:noFill/>
            <a:ln w="28575" cap="flat" cmpd="sng">
              <a:solidFill>
                <a:srgbClr val="B79962"/>
              </a:solidFill>
              <a:prstDash val="dash"/>
              <a:miter lim="8000"/>
              <a:headEnd type="none" w="sm" len="sm"/>
              <a:tailEnd type="triangle" w="med" len="med"/>
            </a:ln>
          </p:spPr>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28"/>
          <p:cNvSpPr txBox="1">
            <a:spLocks noGrp="1"/>
          </p:cNvSpPr>
          <p:nvPr>
            <p:ph type="title"/>
          </p:nvPr>
        </p:nvSpPr>
        <p:spPr>
          <a:xfrm>
            <a:off x="340242" y="3429000"/>
            <a:ext cx="8917172" cy="14560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Trebuchet MS"/>
              <a:buNone/>
            </a:pPr>
            <a:r>
              <a:rPr lang="en-US" sz="3600" dirty="0">
                <a:solidFill>
                  <a:schemeClr val="lt1"/>
                </a:solidFill>
              </a:rPr>
              <a:t>Building the system</a:t>
            </a:r>
            <a:endParaRPr sz="3600" dirty="0"/>
          </a:p>
        </p:txBody>
      </p:sp>
      <p:sp>
        <p:nvSpPr>
          <p:cNvPr id="313" name="Google Shape;313;p28"/>
          <p:cNvSpPr txBox="1"/>
          <p:nvPr/>
        </p:nvSpPr>
        <p:spPr>
          <a:xfrm>
            <a:off x="411480" y="2057400"/>
            <a:ext cx="3657600" cy="128016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8800" b="1" i="0">
                <a:solidFill>
                  <a:srgbClr val="B79962"/>
                </a:solidFill>
                <a:latin typeface="Trebuchet MS"/>
                <a:ea typeface="Trebuchet MS"/>
                <a:cs typeface="Trebuchet MS"/>
                <a:sym typeface="Trebuchet MS"/>
              </a:rPr>
              <a:t>02</a:t>
            </a:r>
            <a:endParaRPr/>
          </a:p>
        </p:txBody>
      </p:sp>
      <p:sp>
        <p:nvSpPr>
          <p:cNvPr id="314" name="Google Shape;314;p28"/>
          <p:cNvSpPr txBox="1"/>
          <p:nvPr/>
        </p:nvSpPr>
        <p:spPr>
          <a:xfrm>
            <a:off x="411480" y="4892040"/>
            <a:ext cx="822960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0" i="0">
                <a:solidFill>
                  <a:srgbClr val="E9DDE2"/>
                </a:solidFill>
                <a:latin typeface="Trebuchet MS"/>
                <a:ea typeface="Trebuchet MS"/>
                <a:cs typeface="Trebuchet MS"/>
                <a:sym typeface="Trebuchet MS"/>
              </a:rPr>
              <a:t>Four building blocks, from cameras to clean live data</a:t>
            </a:r>
            <a:endParaRPr sz="2400">
              <a:latin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9"/>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Step 1 · Seeing in 3D</a:t>
            </a:r>
            <a:endParaRPr sz="3600"/>
          </a:p>
        </p:txBody>
      </p:sp>
      <p:sp>
        <p:nvSpPr>
          <p:cNvPr id="321" name="Google Shape;321;p29"/>
          <p:cNvSpPr txBox="1"/>
          <p:nvPr/>
        </p:nvSpPr>
        <p:spPr>
          <a:xfrm>
            <a:off x="457200" y="5440680"/>
            <a:ext cx="603504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0" i="0">
                <a:solidFill>
                  <a:srgbClr val="4D5356"/>
                </a:solidFill>
                <a:latin typeface="Trebuchet MS"/>
                <a:ea typeface="Trebuchet MS"/>
                <a:cs typeface="Trebuchet MS"/>
                <a:sym typeface="Trebuchet MS"/>
              </a:rPr>
              <a:t>Multiple views → </a:t>
            </a:r>
            <a:r>
              <a:rPr lang="en-US" sz="2400" b="1" i="0">
                <a:solidFill>
                  <a:srgbClr val="61223B"/>
                </a:solidFill>
                <a:latin typeface="Trebuchet MS"/>
                <a:ea typeface="Trebuchet MS"/>
                <a:cs typeface="Trebuchet MS"/>
                <a:sym typeface="Trebuchet MS"/>
              </a:rPr>
              <a:t>one 3D skeleton</a:t>
            </a:r>
            <a:endParaRPr sz="2400">
              <a:latin typeface="Trebuchet MS"/>
            </a:endParaRPr>
          </a:p>
        </p:txBody>
      </p:sp>
      <p:sp>
        <p:nvSpPr>
          <p:cNvPr id="322" name="Google Shape;322;p29"/>
          <p:cNvSpPr txBox="1"/>
          <p:nvPr/>
        </p:nvSpPr>
        <p:spPr>
          <a:xfrm>
            <a:off x="6494877" y="6144768"/>
            <a:ext cx="10515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PIPELINE</a:t>
            </a:r>
            <a:endParaRPr sz="1200">
              <a:latin typeface="Trebuchet MS"/>
            </a:endParaRPr>
          </a:p>
        </p:txBody>
      </p:sp>
      <p:cxnSp>
        <p:nvCxnSpPr>
          <p:cNvPr id="323" name="Google Shape;323;p29"/>
          <p:cNvCxnSpPr/>
          <p:nvPr/>
        </p:nvCxnSpPr>
        <p:spPr>
          <a:xfrm>
            <a:off x="7982712"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324" name="Google Shape;324;p29"/>
          <p:cNvSpPr/>
          <p:nvPr/>
        </p:nvSpPr>
        <p:spPr>
          <a:xfrm>
            <a:off x="7735824" y="6117336"/>
            <a:ext cx="329184" cy="329184"/>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1</a:t>
            </a:r>
            <a:endParaRPr sz="1200">
              <a:latin typeface="Trebuchet MS"/>
            </a:endParaRPr>
          </a:p>
        </p:txBody>
      </p:sp>
      <p:cxnSp>
        <p:nvCxnSpPr>
          <p:cNvPr id="325" name="Google Shape;325;p29"/>
          <p:cNvCxnSpPr/>
          <p:nvPr/>
        </p:nvCxnSpPr>
        <p:spPr>
          <a:xfrm>
            <a:off x="8732520"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326" name="Google Shape;326;p29"/>
          <p:cNvSpPr/>
          <p:nvPr/>
        </p:nvSpPr>
        <p:spPr>
          <a:xfrm>
            <a:off x="8567928"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327" name="Google Shape;327;p29"/>
          <p:cNvCxnSpPr/>
          <p:nvPr/>
        </p:nvCxnSpPr>
        <p:spPr>
          <a:xfrm>
            <a:off x="9482328"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328" name="Google Shape;328;p29"/>
          <p:cNvSpPr/>
          <p:nvPr/>
        </p:nvSpPr>
        <p:spPr>
          <a:xfrm>
            <a:off x="9317736"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329" name="Google Shape;329;p29"/>
          <p:cNvCxnSpPr/>
          <p:nvPr/>
        </p:nvCxnSpPr>
        <p:spPr>
          <a:xfrm>
            <a:off x="10232136"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330" name="Google Shape;330;p29"/>
          <p:cNvSpPr/>
          <p:nvPr/>
        </p:nvSpPr>
        <p:spPr>
          <a:xfrm>
            <a:off x="10067544"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331" name="Google Shape;331;p29"/>
          <p:cNvSpPr/>
          <p:nvPr/>
        </p:nvSpPr>
        <p:spPr>
          <a:xfrm>
            <a:off x="10817352"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332" name="Google Shape;332;p29"/>
          <p:cNvSpPr/>
          <p:nvPr/>
        </p:nvSpPr>
        <p:spPr>
          <a:xfrm>
            <a:off x="457200" y="1600200"/>
            <a:ext cx="6400800" cy="3283812"/>
          </a:xfrm>
          <a:custGeom>
            <a:avLst/>
            <a:gdLst/>
            <a:ahLst/>
            <a:cxnLst/>
            <a:rect l="l" t="t" r="r" b="b"/>
            <a:pathLst>
              <a:path w="10057559" h="5168860" extrusionOk="0">
                <a:moveTo>
                  <a:pt x="0" y="0"/>
                </a:moveTo>
                <a:lnTo>
                  <a:pt x="10057559" y="0"/>
                </a:lnTo>
                <a:lnTo>
                  <a:pt x="10057559" y="5168860"/>
                </a:lnTo>
                <a:lnTo>
                  <a:pt x="0" y="5168860"/>
                </a:lnTo>
                <a:lnTo>
                  <a:pt x="0" y="0"/>
                </a:lnTo>
                <a:close/>
              </a:path>
            </a:pathLst>
          </a:custGeom>
          <a:blipFill rotWithShape="1">
            <a:blip r:embed="rId3">
              <a:alphaModFix/>
            </a:blip>
            <a:stretch>
              <a:fillRect b="-101110"/>
            </a:stretch>
          </a:blipFill>
          <a:ln>
            <a:noFill/>
          </a:ln>
        </p:spPr>
        <p:txBody>
          <a:bodyPr spcFirstLastPara="1" wrap="square" lIns="60475" tIns="30225" rIns="60475" bIns="30225" anchor="t" anchorCtr="0">
            <a:noAutofit/>
          </a:bodyPr>
          <a:lstStyle/>
          <a:p>
            <a:pPr marL="0" marR="0" lvl="0" indent="0" algn="l" rtl="0">
              <a:spcBef>
                <a:spcPts val="0"/>
              </a:spcBef>
              <a:spcAft>
                <a:spcPts val="0"/>
              </a:spcAft>
              <a:buNone/>
            </a:pPr>
            <a:endParaRPr sz="1191">
              <a:solidFill>
                <a:srgbClr val="000000"/>
              </a:solidFill>
              <a:latin typeface="Calibri"/>
              <a:ea typeface="Calibri"/>
              <a:cs typeface="Calibri"/>
              <a:sym typeface="Calibri"/>
            </a:endParaRPr>
          </a:p>
        </p:txBody>
      </p:sp>
      <p:sp>
        <p:nvSpPr>
          <p:cNvPr id="333" name="Google Shape;333;p29"/>
          <p:cNvSpPr/>
          <p:nvPr/>
        </p:nvSpPr>
        <p:spPr>
          <a:xfrm>
            <a:off x="8001000" y="1510528"/>
            <a:ext cx="3730752" cy="3425462"/>
          </a:xfrm>
          <a:custGeom>
            <a:avLst/>
            <a:gdLst/>
            <a:ahLst/>
            <a:cxnLst/>
            <a:rect l="l" t="t" r="r" b="b"/>
            <a:pathLst>
              <a:path w="5629528" h="5168860" extrusionOk="0">
                <a:moveTo>
                  <a:pt x="0" y="0"/>
                </a:moveTo>
                <a:lnTo>
                  <a:pt x="5629528" y="0"/>
                </a:lnTo>
                <a:lnTo>
                  <a:pt x="5629528" y="5168860"/>
                </a:lnTo>
                <a:lnTo>
                  <a:pt x="0" y="5168860"/>
                </a:lnTo>
                <a:lnTo>
                  <a:pt x="0" y="0"/>
                </a:lnTo>
                <a:close/>
              </a:path>
            </a:pathLst>
          </a:custGeom>
          <a:blipFill rotWithShape="1">
            <a:blip r:embed="rId4">
              <a:alphaModFix/>
            </a:blip>
            <a:stretch>
              <a:fillRect l="-2680" t="-8201"/>
            </a:stretch>
          </a:blipFill>
          <a:ln>
            <a:noFill/>
          </a:ln>
        </p:spPr>
        <p:txBody>
          <a:bodyPr spcFirstLastPara="1" wrap="square" lIns="60475" tIns="30225" rIns="60475" bIns="30225" anchor="t" anchorCtr="0">
            <a:noAutofit/>
          </a:bodyPr>
          <a:lstStyle/>
          <a:p>
            <a:pPr marL="0" marR="0" lvl="0" indent="0" algn="l" rtl="0">
              <a:spcBef>
                <a:spcPts val="0"/>
              </a:spcBef>
              <a:spcAft>
                <a:spcPts val="0"/>
              </a:spcAft>
              <a:buNone/>
            </a:pPr>
            <a:endParaRPr sz="1191">
              <a:solidFill>
                <a:srgbClr val="000000"/>
              </a:solidFill>
              <a:latin typeface="Calibri"/>
              <a:ea typeface="Calibri"/>
              <a:cs typeface="Calibri"/>
              <a:sym typeface="Calibri"/>
            </a:endParaRPr>
          </a:p>
        </p:txBody>
      </p:sp>
      <p:cxnSp>
        <p:nvCxnSpPr>
          <p:cNvPr id="334" name="Connector 333"/>
          <p:cNvCxnSpPr/>
          <p:nvPr/>
        </p:nvCxnSpPr>
        <p:spPr>
          <a:xfrm>
            <a:off x="7040880" y="3242106"/>
            <a:ext cx="822960" cy="0"/>
          </a:xfrm>
          <a:prstGeom prst="line">
            <a:avLst/>
          </a:prstGeom>
          <a:ln w="38100">
            <a:solidFill>
              <a:srgbClr val="B79962"/>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5" name="TextBox 334"/>
          <p:cNvSpPr txBox="1"/>
          <p:nvPr/>
        </p:nvSpPr>
        <p:spPr>
          <a:xfrm>
            <a:off x="6812280" y="2739186"/>
            <a:ext cx="1280160" cy="320040"/>
          </a:xfrm>
          <a:prstGeom prst="rect">
            <a:avLst/>
          </a:prstGeom>
          <a:noFill/>
        </p:spPr>
        <p:txBody>
          <a:bodyPr wrap="square" lIns="0" tIns="0" rIns="0" bIns="0" anchor="t">
            <a:noAutofit/>
          </a:bodyPr>
          <a:lstStyle/>
          <a:p>
            <a:pPr algn="ctr"/>
            <a:r>
              <a:rPr sz="1600" b="1" i="0">
                <a:solidFill>
                  <a:srgbClr val="B79962"/>
                </a:solidFill>
                <a:latin typeface="Trebuchet MS"/>
              </a:rPr>
              <a:t>triangulate</a:t>
            </a:r>
          </a:p>
        </p:txBody>
      </p:sp>
      <p:sp>
        <p:nvSpPr>
          <p:cNvPr id="336" name="TextBox 335"/>
          <p:cNvSpPr txBox="1"/>
          <p:nvPr/>
        </p:nvSpPr>
        <p:spPr>
          <a:xfrm>
            <a:off x="457200" y="4983480"/>
            <a:ext cx="6400800" cy="320040"/>
          </a:xfrm>
          <a:prstGeom prst="rect">
            <a:avLst/>
          </a:prstGeom>
          <a:noFill/>
        </p:spPr>
        <p:txBody>
          <a:bodyPr wrap="square" lIns="0" tIns="0" rIns="0" bIns="0" anchor="t">
            <a:noAutofit/>
          </a:bodyPr>
          <a:lstStyle/>
          <a:p>
            <a:pPr algn="ctr"/>
            <a:r>
              <a:rPr sz="1600" b="0" i="1">
                <a:solidFill>
                  <a:srgbClr val="8C979A"/>
                </a:solidFill>
                <a:latin typeface="Trebuchet MS"/>
              </a:rPr>
              <a:t>Synchronised camera views</a:t>
            </a:r>
          </a:p>
        </p:txBody>
      </p:sp>
      <p:sp>
        <p:nvSpPr>
          <p:cNvPr id="337" name="TextBox 336"/>
          <p:cNvSpPr txBox="1"/>
          <p:nvPr/>
        </p:nvSpPr>
        <p:spPr>
          <a:xfrm>
            <a:off x="8001000" y="4983480"/>
            <a:ext cx="3730752" cy="320040"/>
          </a:xfrm>
          <a:prstGeom prst="rect">
            <a:avLst/>
          </a:prstGeom>
          <a:noFill/>
        </p:spPr>
        <p:txBody>
          <a:bodyPr wrap="square" lIns="0" tIns="0" rIns="0" bIns="0" anchor="t">
            <a:noAutofit/>
          </a:bodyPr>
          <a:lstStyle/>
          <a:p>
            <a:pPr algn="ctr"/>
            <a:r>
              <a:rPr sz="1600" b="0" i="1">
                <a:solidFill>
                  <a:srgbClr val="8C979A"/>
                </a:solidFill>
                <a:latin typeface="Trebuchet MS"/>
              </a:rPr>
              <a:t>Reconstructed 3D keypoints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0"/>
          <p:cNvSpPr txBox="1">
            <a:spLocks noGrp="1"/>
          </p:cNvSpPr>
          <p:nvPr>
            <p:ph type="title"/>
          </p:nvPr>
        </p:nvSpPr>
        <p:spPr>
          <a:xfrm>
            <a:off x="347907" y="266387"/>
            <a:ext cx="8903700" cy="101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Step 1 · Optimising calibration</a:t>
            </a:r>
            <a:endParaRPr sz="3600"/>
          </a:p>
        </p:txBody>
      </p:sp>
      <p:sp>
        <p:nvSpPr>
          <p:cNvPr id="341" name="Google Shape;341;p30"/>
          <p:cNvSpPr txBox="1"/>
          <p:nvPr/>
        </p:nvSpPr>
        <p:spPr>
          <a:xfrm>
            <a:off x="458259" y="5651702"/>
            <a:ext cx="603504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0" i="0" dirty="0">
                <a:solidFill>
                  <a:srgbClr val="4D5356"/>
                </a:solidFill>
                <a:latin typeface="Trebuchet MS"/>
                <a:ea typeface="Trebuchet MS"/>
                <a:cs typeface="Trebuchet MS"/>
                <a:sym typeface="Trebuchet MS"/>
              </a:rPr>
              <a:t>Accurate 3D starts with </a:t>
            </a:r>
            <a:r>
              <a:rPr lang="en-US" sz="2400" b="1" i="0" dirty="0">
                <a:solidFill>
                  <a:srgbClr val="61223B"/>
                </a:solidFill>
                <a:latin typeface="Trebuchet MS"/>
                <a:ea typeface="Trebuchet MS"/>
                <a:cs typeface="Trebuchet MS"/>
                <a:sym typeface="Trebuchet MS"/>
              </a:rPr>
              <a:t>accurate cameras</a:t>
            </a:r>
            <a:endParaRPr sz="2400" dirty="0"/>
          </a:p>
        </p:txBody>
      </p:sp>
      <p:sp>
        <p:nvSpPr>
          <p:cNvPr id="342" name="Google Shape;342;p30"/>
          <p:cNvSpPr txBox="1"/>
          <p:nvPr/>
        </p:nvSpPr>
        <p:spPr>
          <a:xfrm>
            <a:off x="6493299" y="6140121"/>
            <a:ext cx="1051500" cy="274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PIPELINE</a:t>
            </a:r>
            <a:endParaRPr sz="1200">
              <a:latin typeface="Trebuchet MS"/>
            </a:endParaRPr>
          </a:p>
        </p:txBody>
      </p:sp>
      <p:cxnSp>
        <p:nvCxnSpPr>
          <p:cNvPr id="343" name="Google Shape;343;p30"/>
          <p:cNvCxnSpPr/>
          <p:nvPr/>
        </p:nvCxnSpPr>
        <p:spPr>
          <a:xfrm>
            <a:off x="7982712"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344" name="Google Shape;344;p30"/>
          <p:cNvSpPr/>
          <p:nvPr/>
        </p:nvSpPr>
        <p:spPr>
          <a:xfrm>
            <a:off x="7735824" y="6117336"/>
            <a:ext cx="329100" cy="329100"/>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1</a:t>
            </a:r>
            <a:endParaRPr sz="1200">
              <a:latin typeface="Trebuchet MS"/>
            </a:endParaRPr>
          </a:p>
        </p:txBody>
      </p:sp>
      <p:cxnSp>
        <p:nvCxnSpPr>
          <p:cNvPr id="345" name="Google Shape;345;p30"/>
          <p:cNvCxnSpPr/>
          <p:nvPr/>
        </p:nvCxnSpPr>
        <p:spPr>
          <a:xfrm>
            <a:off x="8732520"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346" name="Google Shape;346;p30"/>
          <p:cNvSpPr/>
          <p:nvPr/>
        </p:nvSpPr>
        <p:spPr>
          <a:xfrm>
            <a:off x="8567928"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347" name="Google Shape;347;p30"/>
          <p:cNvCxnSpPr/>
          <p:nvPr/>
        </p:nvCxnSpPr>
        <p:spPr>
          <a:xfrm>
            <a:off x="9482328"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348" name="Google Shape;348;p30"/>
          <p:cNvSpPr/>
          <p:nvPr/>
        </p:nvSpPr>
        <p:spPr>
          <a:xfrm>
            <a:off x="9317736"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349" name="Google Shape;349;p30"/>
          <p:cNvCxnSpPr/>
          <p:nvPr/>
        </p:nvCxnSpPr>
        <p:spPr>
          <a:xfrm>
            <a:off x="10232136"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350" name="Google Shape;350;p30"/>
          <p:cNvSpPr/>
          <p:nvPr/>
        </p:nvSpPr>
        <p:spPr>
          <a:xfrm>
            <a:off x="10067544"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351" name="Google Shape;351;p30"/>
          <p:cNvSpPr/>
          <p:nvPr/>
        </p:nvSpPr>
        <p:spPr>
          <a:xfrm>
            <a:off x="10817352"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353" name="Google Shape;353;p30" title="4ee15254-d95f-459a-89e4-8ebfd093b0f5.jpeg"/>
          <p:cNvPicPr preferRelativeResize="0"/>
          <p:nvPr/>
        </p:nvPicPr>
        <p:blipFill>
          <a:blip r:embed="rId3">
            <a:alphaModFix/>
          </a:blip>
          <a:stretch>
            <a:fillRect/>
          </a:stretch>
        </p:blipFill>
        <p:spPr>
          <a:xfrm>
            <a:off x="6245352" y="1674926"/>
            <a:ext cx="5486400" cy="3188107"/>
          </a:xfrm>
          <a:prstGeom prst="rect">
            <a:avLst/>
          </a:prstGeom>
          <a:noFill/>
          <a:ln>
            <a:noFill/>
          </a:ln>
        </p:spPr>
      </p:pic>
      <p:sp>
        <p:nvSpPr>
          <p:cNvPr id="354" name="TextBox 353"/>
          <p:cNvSpPr txBox="1"/>
          <p:nvPr/>
        </p:nvSpPr>
        <p:spPr>
          <a:xfrm>
            <a:off x="457200" y="5029200"/>
            <a:ext cx="5486400" cy="320040"/>
          </a:xfrm>
          <a:prstGeom prst="rect">
            <a:avLst/>
          </a:prstGeom>
          <a:noFill/>
        </p:spPr>
        <p:txBody>
          <a:bodyPr wrap="square" lIns="0" tIns="0" rIns="0" bIns="0" anchor="t">
            <a:noAutofit/>
          </a:bodyPr>
          <a:lstStyle/>
          <a:p>
            <a:pPr algn="ctr"/>
            <a:r>
              <a:rPr sz="1600" b="0" i="1">
                <a:solidFill>
                  <a:srgbClr val="8C979A"/>
                </a:solidFill>
                <a:latin typeface="Trebuchet MS"/>
              </a:rPr>
              <a:t>Calibration views and recovered camera poses</a:t>
            </a:r>
          </a:p>
        </p:txBody>
      </p:sp>
      <p:sp>
        <p:nvSpPr>
          <p:cNvPr id="355" name="TextBox 354"/>
          <p:cNvSpPr txBox="1"/>
          <p:nvPr/>
        </p:nvSpPr>
        <p:spPr>
          <a:xfrm>
            <a:off x="6245352" y="5029200"/>
            <a:ext cx="5486400" cy="320040"/>
          </a:xfrm>
          <a:prstGeom prst="rect">
            <a:avLst/>
          </a:prstGeom>
          <a:noFill/>
        </p:spPr>
        <p:txBody>
          <a:bodyPr wrap="square" lIns="0" tIns="0" rIns="0" bIns="0" anchor="t">
            <a:noAutofit/>
          </a:bodyPr>
          <a:lstStyle/>
          <a:p>
            <a:pPr algn="ctr"/>
            <a:r>
              <a:rPr sz="1600" b="0" i="1">
                <a:solidFill>
                  <a:srgbClr val="8C979A"/>
                </a:solidFill>
                <a:latin typeface="Trebuchet MS"/>
              </a:rPr>
              <a:t>Calibration error vs number of frames</a:t>
            </a:r>
          </a:p>
        </p:txBody>
      </p:sp>
      <p:pic>
        <p:nvPicPr>
          <p:cNvPr id="2" name="Picture 1">
            <a:extLst>
              <a:ext uri="{FF2B5EF4-FFF2-40B4-BE49-F238E27FC236}">
                <a16:creationId xmlns:a16="http://schemas.microsoft.com/office/drawing/2014/main" id="{97A88E51-C16C-5144-F7B8-194ED7D29413}"/>
              </a:ext>
            </a:extLst>
          </p:cNvPr>
          <p:cNvPicPr>
            <a:picLocks noChangeAspect="1"/>
          </p:cNvPicPr>
          <p:nvPr/>
        </p:nvPicPr>
        <p:blipFill>
          <a:blip r:embed="rId4"/>
          <a:srcRect l="-283" t="8211" r="30059" b="-1034"/>
          <a:stretch>
            <a:fillRect/>
          </a:stretch>
        </p:blipFill>
        <p:spPr>
          <a:xfrm>
            <a:off x="451622" y="1365368"/>
            <a:ext cx="5493834" cy="3495453"/>
          </a:xfrm>
          <a:prstGeom prst="rect">
            <a:avLst/>
          </a:prstGeom>
        </p:spPr>
      </p:pic>
      <p:sp>
        <p:nvSpPr>
          <p:cNvPr id="4" name="TextBox 3">
            <a:extLst>
              <a:ext uri="{FF2B5EF4-FFF2-40B4-BE49-F238E27FC236}">
                <a16:creationId xmlns:a16="http://schemas.microsoft.com/office/drawing/2014/main" id="{B342A4A6-BF3C-46CD-BEC7-B027521EFBAD}"/>
              </a:ext>
            </a:extLst>
          </p:cNvPr>
          <p:cNvSpPr txBox="1"/>
          <p:nvPr/>
        </p:nvSpPr>
        <p:spPr>
          <a:xfrm>
            <a:off x="6580852" y="1944387"/>
            <a:ext cx="2803719"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dirty="0">
                <a:solidFill>
                  <a:srgbClr val="126FB0"/>
                </a:solidFill>
                <a:latin typeface="Trebuchet MS"/>
                <a:ea typeface="Trebuchet MS"/>
                <a:cs typeface="Trebuchet MS"/>
              </a:rPr>
              <a:t>━━</a:t>
            </a:r>
            <a:r>
              <a:rPr lang="en-US" sz="1800" dirty="0">
                <a:solidFill>
                  <a:srgbClr val="30333B"/>
                </a:solidFill>
                <a:latin typeface="Trebuchet MS"/>
                <a:ea typeface="Trebuchet MS"/>
                <a:cs typeface="Trebuchet MS"/>
              </a:rPr>
              <a:t>  Reprojection error</a:t>
            </a:r>
          </a:p>
          <a:p>
            <a:r>
              <a:rPr lang="en-US" sz="1800" dirty="0">
                <a:solidFill>
                  <a:srgbClr val="FF8A23"/>
                </a:solidFill>
                <a:latin typeface="Trebuchet MS"/>
                <a:ea typeface="Trebuchet MS"/>
                <a:cs typeface="Trebuchet MS"/>
              </a:rPr>
              <a:t>━━</a:t>
            </a:r>
            <a:r>
              <a:rPr lang="en-US" sz="1800" dirty="0">
                <a:solidFill>
                  <a:srgbClr val="30333B"/>
                </a:solidFill>
                <a:latin typeface="Trebuchet MS"/>
                <a:ea typeface="Trebuchet MS"/>
                <a:cs typeface="Trebuchet MS"/>
              </a:rPr>
              <a:t>  Manual </a:t>
            </a:r>
            <a:r>
              <a:rPr lang="en-US" sz="1800" dirty="0" err="1">
                <a:solidFill>
                  <a:srgbClr val="30333B"/>
                </a:solidFill>
                <a:latin typeface="Trebuchet MS"/>
                <a:ea typeface="Trebuchet MS"/>
                <a:cs typeface="Trebuchet MS"/>
              </a:rPr>
              <a:t>RMSpE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31"/>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Step 2 · Data with anatomy</a:t>
            </a:r>
            <a:endParaRPr sz="3600"/>
          </a:p>
        </p:txBody>
      </p:sp>
      <p:sp>
        <p:nvSpPr>
          <p:cNvPr id="360" name="Google Shape;360;p31"/>
          <p:cNvSpPr/>
          <p:nvPr/>
        </p:nvSpPr>
        <p:spPr>
          <a:xfrm>
            <a:off x="457200" y="1737360"/>
            <a:ext cx="2743200" cy="914400"/>
          </a:xfrm>
          <a:prstGeom prst="roundRect">
            <a:avLst>
              <a:gd name="adj" fmla="val 12000"/>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361" name="Google Shape;361;p31" descr="FaCrosshairs_w.png"/>
          <p:cNvPicPr preferRelativeResize="0"/>
          <p:nvPr/>
        </p:nvPicPr>
        <p:blipFill rotWithShape="1">
          <a:blip r:embed="rId5">
            <a:alphaModFix/>
          </a:blip>
          <a:srcRect/>
          <a:stretch/>
        </p:blipFill>
        <p:spPr>
          <a:xfrm>
            <a:off x="658368" y="1947672"/>
            <a:ext cx="493776" cy="493776"/>
          </a:xfrm>
          <a:prstGeom prst="rect">
            <a:avLst/>
          </a:prstGeom>
          <a:noFill/>
          <a:ln>
            <a:noFill/>
          </a:ln>
        </p:spPr>
      </p:pic>
      <p:sp>
        <p:nvSpPr>
          <p:cNvPr id="362" name="Google Shape;362;p31"/>
          <p:cNvSpPr txBox="1"/>
          <p:nvPr/>
        </p:nvSpPr>
        <p:spPr>
          <a:xfrm>
            <a:off x="1280160" y="1737360"/>
            <a:ext cx="1828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800" b="1" i="0" dirty="0">
                <a:solidFill>
                  <a:srgbClr val="FFFFFF"/>
                </a:solidFill>
                <a:latin typeface="Trebuchet MS"/>
                <a:ea typeface="Trebuchet MS"/>
                <a:cs typeface="Trebuchet MS"/>
                <a:sym typeface="Trebuchet MS"/>
              </a:rPr>
              <a:t>Vicon</a:t>
            </a:r>
            <a:endParaRPr sz="1800" dirty="0">
              <a:latin typeface="Trebuchet MS"/>
            </a:endParaRPr>
          </a:p>
          <a:p>
            <a:pPr marL="0" marR="0" lvl="0" indent="0" algn="l" rtl="0">
              <a:spcBef>
                <a:spcPts val="0"/>
              </a:spcBef>
              <a:spcAft>
                <a:spcPts val="0"/>
              </a:spcAft>
              <a:buNone/>
            </a:pPr>
            <a:r>
              <a:rPr lang="en-US" sz="1800" b="1" i="0" dirty="0">
                <a:solidFill>
                  <a:srgbClr val="FFFFFF"/>
                </a:solidFill>
                <a:latin typeface="Trebuchet MS"/>
                <a:ea typeface="Trebuchet MS"/>
                <a:cs typeface="Trebuchet MS"/>
                <a:sym typeface="Trebuchet MS"/>
              </a:rPr>
              <a:t>marker data</a:t>
            </a:r>
            <a:endParaRPr sz="1800" dirty="0">
              <a:latin typeface="Trebuchet MS"/>
            </a:endParaRPr>
          </a:p>
        </p:txBody>
      </p:sp>
      <p:sp>
        <p:nvSpPr>
          <p:cNvPr id="363" name="Google Shape;363;p31"/>
          <p:cNvSpPr/>
          <p:nvPr/>
        </p:nvSpPr>
        <p:spPr>
          <a:xfrm>
            <a:off x="457200" y="3017520"/>
            <a:ext cx="2743200" cy="914400"/>
          </a:xfrm>
          <a:prstGeom prst="roundRect">
            <a:avLst>
              <a:gd name="adj" fmla="val 12000"/>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364" name="Google Shape;364;p31" descr="FaVideo_w.png"/>
          <p:cNvPicPr preferRelativeResize="0"/>
          <p:nvPr/>
        </p:nvPicPr>
        <p:blipFill rotWithShape="1">
          <a:blip r:embed="rId6">
            <a:alphaModFix/>
          </a:blip>
          <a:srcRect/>
          <a:stretch/>
        </p:blipFill>
        <p:spPr>
          <a:xfrm>
            <a:off x="658368" y="3227832"/>
            <a:ext cx="493776" cy="493776"/>
          </a:xfrm>
          <a:prstGeom prst="rect">
            <a:avLst/>
          </a:prstGeom>
          <a:noFill/>
          <a:ln>
            <a:noFill/>
          </a:ln>
        </p:spPr>
      </p:pic>
      <p:sp>
        <p:nvSpPr>
          <p:cNvPr id="365" name="Google Shape;365;p31"/>
          <p:cNvSpPr txBox="1"/>
          <p:nvPr/>
        </p:nvSpPr>
        <p:spPr>
          <a:xfrm>
            <a:off x="1280160" y="3017520"/>
            <a:ext cx="18288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800" b="1" i="0" dirty="0">
                <a:solidFill>
                  <a:srgbClr val="FFFFFF"/>
                </a:solidFill>
                <a:latin typeface="Trebuchet MS"/>
                <a:ea typeface="Trebuchet MS"/>
                <a:cs typeface="Trebuchet MS"/>
                <a:sym typeface="Trebuchet MS"/>
              </a:rPr>
              <a:t>6 </a:t>
            </a:r>
            <a:r>
              <a:rPr lang="en-US" sz="1800" b="1" i="0" dirty="0" err="1">
                <a:solidFill>
                  <a:srgbClr val="FFFFFF"/>
                </a:solidFill>
                <a:latin typeface="Trebuchet MS"/>
                <a:ea typeface="Trebuchet MS"/>
                <a:cs typeface="Trebuchet MS"/>
                <a:sym typeface="Trebuchet MS"/>
              </a:rPr>
              <a:t>Synchronised</a:t>
            </a:r>
            <a:endParaRPr sz="1800" dirty="0"/>
          </a:p>
          <a:p>
            <a:pPr marL="0" marR="0" lvl="0" indent="0" algn="l" rtl="0">
              <a:spcBef>
                <a:spcPts val="0"/>
              </a:spcBef>
              <a:spcAft>
                <a:spcPts val="0"/>
              </a:spcAft>
              <a:buNone/>
            </a:pPr>
            <a:r>
              <a:rPr lang="en-US" sz="1800" b="1" i="0" dirty="0">
                <a:solidFill>
                  <a:srgbClr val="FFFFFF"/>
                </a:solidFill>
                <a:latin typeface="Trebuchet MS"/>
                <a:ea typeface="Trebuchet MS"/>
                <a:cs typeface="Trebuchet MS"/>
                <a:sym typeface="Trebuchet MS"/>
              </a:rPr>
              <a:t>video cameras</a:t>
            </a:r>
            <a:endParaRPr sz="1800" dirty="0"/>
          </a:p>
        </p:txBody>
      </p:sp>
      <p:sp>
        <p:nvSpPr>
          <p:cNvPr id="366" name="Google Shape;366;p31"/>
          <p:cNvSpPr/>
          <p:nvPr/>
        </p:nvSpPr>
        <p:spPr>
          <a:xfrm>
            <a:off x="3794760" y="2377440"/>
            <a:ext cx="914400" cy="914400"/>
          </a:xfrm>
          <a:prstGeom prst="ellipse">
            <a:avLst/>
          </a:prstGeom>
          <a:solidFill>
            <a:srgbClr val="B799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367" name="Google Shape;367;p31" descr="FaSyncAlt_w.png"/>
          <p:cNvPicPr preferRelativeResize="0"/>
          <p:nvPr/>
        </p:nvPicPr>
        <p:blipFill rotWithShape="1">
          <a:blip r:embed="rId7">
            <a:alphaModFix/>
          </a:blip>
          <a:srcRect/>
          <a:stretch/>
        </p:blipFill>
        <p:spPr>
          <a:xfrm>
            <a:off x="4023360" y="2606040"/>
            <a:ext cx="457200" cy="457200"/>
          </a:xfrm>
          <a:prstGeom prst="rect">
            <a:avLst/>
          </a:prstGeom>
          <a:noFill/>
          <a:ln>
            <a:noFill/>
          </a:ln>
        </p:spPr>
      </p:pic>
      <p:cxnSp>
        <p:nvCxnSpPr>
          <p:cNvPr id="368" name="Google Shape;368;p31"/>
          <p:cNvCxnSpPr/>
          <p:nvPr/>
        </p:nvCxnSpPr>
        <p:spPr>
          <a:xfrm>
            <a:off x="3246120" y="2194560"/>
            <a:ext cx="594360" cy="411480"/>
          </a:xfrm>
          <a:prstGeom prst="straightConnector1">
            <a:avLst/>
          </a:prstGeom>
          <a:noFill/>
          <a:ln w="25400" cap="flat" cmpd="sng">
            <a:solidFill>
              <a:srgbClr val="B79962"/>
            </a:solidFill>
            <a:prstDash val="solid"/>
            <a:miter lim="8000"/>
            <a:headEnd type="none" w="sm" len="sm"/>
            <a:tailEnd type="triangle" w="med" len="med"/>
          </a:ln>
        </p:spPr>
      </p:cxnSp>
      <p:cxnSp>
        <p:nvCxnSpPr>
          <p:cNvPr id="369" name="Google Shape;369;p31"/>
          <p:cNvCxnSpPr/>
          <p:nvPr/>
        </p:nvCxnSpPr>
        <p:spPr>
          <a:xfrm rot="10800000" flipH="1">
            <a:off x="3246120" y="3063240"/>
            <a:ext cx="594360" cy="411480"/>
          </a:xfrm>
          <a:prstGeom prst="straightConnector1">
            <a:avLst/>
          </a:prstGeom>
          <a:noFill/>
          <a:ln w="25400" cap="flat" cmpd="sng">
            <a:solidFill>
              <a:srgbClr val="B79962"/>
            </a:solidFill>
            <a:prstDash val="solid"/>
            <a:miter lim="8000"/>
            <a:headEnd type="none" w="sm" len="sm"/>
            <a:tailEnd type="triangle" w="med" len="med"/>
          </a:ln>
        </p:spPr>
      </p:cxnSp>
      <p:cxnSp>
        <p:nvCxnSpPr>
          <p:cNvPr id="370" name="Google Shape;370;p31"/>
          <p:cNvCxnSpPr/>
          <p:nvPr/>
        </p:nvCxnSpPr>
        <p:spPr>
          <a:xfrm>
            <a:off x="4754880" y="2834640"/>
            <a:ext cx="502920" cy="0"/>
          </a:xfrm>
          <a:prstGeom prst="straightConnector1">
            <a:avLst/>
          </a:prstGeom>
          <a:noFill/>
          <a:ln w="25400" cap="flat" cmpd="sng">
            <a:solidFill>
              <a:srgbClr val="B79962"/>
            </a:solidFill>
            <a:prstDash val="solid"/>
            <a:miter lim="8000"/>
            <a:headEnd type="none" w="sm" len="sm"/>
            <a:tailEnd type="triangle" w="med" len="med"/>
          </a:ln>
        </p:spPr>
      </p:cxnSp>
      <p:sp>
        <p:nvSpPr>
          <p:cNvPr id="371" name="Google Shape;371;p31"/>
          <p:cNvSpPr/>
          <p:nvPr/>
        </p:nvSpPr>
        <p:spPr>
          <a:xfrm>
            <a:off x="5303520" y="2331720"/>
            <a:ext cx="2560320" cy="1005840"/>
          </a:xfrm>
          <a:prstGeom prst="roundRect">
            <a:avLst>
              <a:gd name="adj" fmla="val 12000"/>
            </a:avLst>
          </a:prstGeom>
          <a:solidFill>
            <a:srgbClr val="8B23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372" name="Google Shape;372;p31" descr="FaDatabase_w.png"/>
          <p:cNvPicPr preferRelativeResize="0"/>
          <p:nvPr/>
        </p:nvPicPr>
        <p:blipFill rotWithShape="1">
          <a:blip r:embed="rId8">
            <a:alphaModFix/>
          </a:blip>
          <a:srcRect/>
          <a:stretch/>
        </p:blipFill>
        <p:spPr>
          <a:xfrm>
            <a:off x="5504688" y="2587751"/>
            <a:ext cx="493776" cy="493776"/>
          </a:xfrm>
          <a:prstGeom prst="rect">
            <a:avLst/>
          </a:prstGeom>
          <a:noFill/>
          <a:ln>
            <a:noFill/>
          </a:ln>
        </p:spPr>
      </p:pic>
      <p:sp>
        <p:nvSpPr>
          <p:cNvPr id="373" name="Google Shape;373;p31"/>
          <p:cNvSpPr txBox="1"/>
          <p:nvPr/>
        </p:nvSpPr>
        <p:spPr>
          <a:xfrm>
            <a:off x="6126480" y="2331720"/>
            <a:ext cx="1645919"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800" b="1" i="0">
                <a:solidFill>
                  <a:srgbClr val="FFFFFF"/>
                </a:solidFill>
                <a:latin typeface="Trebuchet MS"/>
                <a:ea typeface="Trebuchet MS"/>
                <a:cs typeface="Trebuchet MS"/>
                <a:sym typeface="Trebuchet MS"/>
              </a:rPr>
              <a:t>Paired</a:t>
            </a:r>
            <a:endParaRPr sz="1800">
              <a:latin typeface="Trebuchet MS"/>
            </a:endParaRPr>
          </a:p>
          <a:p>
            <a:pPr marL="0" marR="0" lvl="0" indent="0" algn="l" rtl="0">
              <a:spcBef>
                <a:spcPts val="0"/>
              </a:spcBef>
              <a:spcAft>
                <a:spcPts val="0"/>
              </a:spcAft>
              <a:buNone/>
            </a:pPr>
            <a:r>
              <a:rPr lang="en-US" sz="1800" b="1" i="0">
                <a:solidFill>
                  <a:srgbClr val="FFFFFF"/>
                </a:solidFill>
                <a:latin typeface="Trebuchet MS"/>
                <a:ea typeface="Trebuchet MS"/>
                <a:cs typeface="Trebuchet MS"/>
                <a:sym typeface="Trebuchet MS"/>
              </a:rPr>
              <a:t>2D + 3D frames</a:t>
            </a:r>
            <a:endParaRPr sz="1800">
              <a:latin typeface="Trebuchet MS"/>
            </a:endParaRPr>
          </a:p>
        </p:txBody>
      </p:sp>
      <p:sp>
        <p:nvSpPr>
          <p:cNvPr id="374" name="Google Shape;374;p31"/>
          <p:cNvSpPr txBox="1"/>
          <p:nvPr/>
        </p:nvSpPr>
        <p:spPr>
          <a:xfrm>
            <a:off x="457200" y="4160520"/>
            <a:ext cx="74066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1">
                <a:solidFill>
                  <a:srgbClr val="4D5356"/>
                </a:solidFill>
                <a:latin typeface="Trebuchet MS"/>
                <a:ea typeface="Trebuchet MS"/>
                <a:cs typeface="Trebuchet MS"/>
                <a:sym typeface="Trebuchet MS"/>
              </a:rPr>
              <a:t>Every frame: image  +  2D keypoints  +  3D anatomical keypoints</a:t>
            </a:r>
            <a:endParaRPr sz="1800">
              <a:latin typeface="Trebuchet MS"/>
            </a:endParaRPr>
          </a:p>
        </p:txBody>
      </p:sp>
      <p:sp>
        <p:nvSpPr>
          <p:cNvPr id="375" name="Google Shape;375;p31"/>
          <p:cNvSpPr txBox="1"/>
          <p:nvPr/>
        </p:nvSpPr>
        <p:spPr>
          <a:xfrm>
            <a:off x="457200" y="4617720"/>
            <a:ext cx="2377440" cy="777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5400" b="1">
                <a:solidFill>
                  <a:srgbClr val="61223B"/>
                </a:solidFill>
                <a:latin typeface="Trebuchet MS"/>
                <a:ea typeface="Trebuchet MS"/>
                <a:cs typeface="Trebuchet MS"/>
                <a:sym typeface="Trebuchet MS"/>
              </a:rPr>
              <a:t>28</a:t>
            </a:r>
            <a:endParaRPr sz="5400">
              <a:latin typeface="Trebuchet MS"/>
            </a:endParaRPr>
          </a:p>
        </p:txBody>
      </p:sp>
      <p:sp>
        <p:nvSpPr>
          <p:cNvPr id="376" name="Google Shape;376;p31"/>
          <p:cNvSpPr txBox="1"/>
          <p:nvPr/>
        </p:nvSpPr>
        <p:spPr>
          <a:xfrm>
            <a:off x="457200" y="5394960"/>
            <a:ext cx="23774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8C979A"/>
                </a:solidFill>
                <a:latin typeface="Trebuchet MS"/>
                <a:ea typeface="Trebuchet MS"/>
                <a:cs typeface="Trebuchet MS"/>
                <a:sym typeface="Trebuchet MS"/>
              </a:rPr>
              <a:t>participants</a:t>
            </a:r>
            <a:endParaRPr sz="1800">
              <a:latin typeface="Trebuchet MS"/>
            </a:endParaRPr>
          </a:p>
        </p:txBody>
      </p:sp>
      <p:sp>
        <p:nvSpPr>
          <p:cNvPr id="377" name="Google Shape;377;p31"/>
          <p:cNvSpPr txBox="1"/>
          <p:nvPr/>
        </p:nvSpPr>
        <p:spPr>
          <a:xfrm>
            <a:off x="2971800" y="4617720"/>
            <a:ext cx="2377440" cy="777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5400" b="1">
                <a:solidFill>
                  <a:srgbClr val="61223B"/>
                </a:solidFill>
                <a:latin typeface="Trebuchet MS"/>
                <a:ea typeface="Trebuchet MS"/>
                <a:cs typeface="Trebuchet MS"/>
                <a:sym typeface="Trebuchet MS"/>
              </a:rPr>
              <a:t>2.9M</a:t>
            </a:r>
            <a:endParaRPr sz="5400">
              <a:latin typeface="Trebuchet MS"/>
            </a:endParaRPr>
          </a:p>
        </p:txBody>
      </p:sp>
      <p:sp>
        <p:nvSpPr>
          <p:cNvPr id="378" name="Google Shape;378;p31"/>
          <p:cNvSpPr txBox="1"/>
          <p:nvPr/>
        </p:nvSpPr>
        <p:spPr>
          <a:xfrm>
            <a:off x="2971800" y="5394960"/>
            <a:ext cx="23774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8C979A"/>
                </a:solidFill>
                <a:latin typeface="Trebuchet MS"/>
                <a:ea typeface="Trebuchet MS"/>
                <a:cs typeface="Trebuchet MS"/>
                <a:sym typeface="Trebuchet MS"/>
              </a:rPr>
              <a:t>frames</a:t>
            </a:r>
            <a:endParaRPr sz="1800">
              <a:latin typeface="Trebuchet MS"/>
            </a:endParaRPr>
          </a:p>
        </p:txBody>
      </p:sp>
      <p:sp>
        <p:nvSpPr>
          <p:cNvPr id="379" name="Google Shape;379;p31"/>
          <p:cNvSpPr txBox="1"/>
          <p:nvPr/>
        </p:nvSpPr>
        <p:spPr>
          <a:xfrm>
            <a:off x="5486400" y="4617720"/>
            <a:ext cx="2377440" cy="777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5400" b="1">
                <a:solidFill>
                  <a:srgbClr val="61223B"/>
                </a:solidFill>
                <a:latin typeface="Trebuchet MS"/>
                <a:ea typeface="Trebuchet MS"/>
                <a:cs typeface="Trebuchet MS"/>
                <a:sym typeface="Trebuchet MS"/>
              </a:rPr>
              <a:t>8</a:t>
            </a:r>
            <a:endParaRPr sz="5400">
              <a:latin typeface="Trebuchet MS"/>
            </a:endParaRPr>
          </a:p>
        </p:txBody>
      </p:sp>
      <p:sp>
        <p:nvSpPr>
          <p:cNvPr id="380" name="Google Shape;380;p31"/>
          <p:cNvSpPr txBox="1"/>
          <p:nvPr/>
        </p:nvSpPr>
        <p:spPr>
          <a:xfrm>
            <a:off x="5486400" y="5394960"/>
            <a:ext cx="237744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8C979A"/>
                </a:solidFill>
                <a:latin typeface="Trebuchet MS"/>
                <a:ea typeface="Trebuchet MS"/>
                <a:cs typeface="Trebuchet MS"/>
                <a:sym typeface="Trebuchet MS"/>
              </a:rPr>
              <a:t>movements</a:t>
            </a:r>
            <a:endParaRPr sz="1800">
              <a:latin typeface="Trebuchet MS"/>
            </a:endParaRPr>
          </a:p>
        </p:txBody>
      </p:sp>
      <p:sp>
        <p:nvSpPr>
          <p:cNvPr id="381" name="Google Shape;381;p31"/>
          <p:cNvSpPr txBox="1"/>
          <p:nvPr/>
        </p:nvSpPr>
        <p:spPr>
          <a:xfrm>
            <a:off x="6430705" y="6144768"/>
            <a:ext cx="10515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PIPELINE</a:t>
            </a:r>
            <a:endParaRPr sz="1200">
              <a:latin typeface="Trebuchet MS"/>
            </a:endParaRPr>
          </a:p>
        </p:txBody>
      </p:sp>
      <p:cxnSp>
        <p:nvCxnSpPr>
          <p:cNvPr id="382" name="Google Shape;382;p31"/>
          <p:cNvCxnSpPr/>
          <p:nvPr/>
        </p:nvCxnSpPr>
        <p:spPr>
          <a:xfrm>
            <a:off x="7982712"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383" name="Google Shape;383;p31"/>
          <p:cNvSpPr/>
          <p:nvPr/>
        </p:nvSpPr>
        <p:spPr>
          <a:xfrm>
            <a:off x="7818120"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384" name="Google Shape;384;p31"/>
          <p:cNvCxnSpPr/>
          <p:nvPr/>
        </p:nvCxnSpPr>
        <p:spPr>
          <a:xfrm>
            <a:off x="8732520"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385" name="Google Shape;385;p31"/>
          <p:cNvSpPr/>
          <p:nvPr/>
        </p:nvSpPr>
        <p:spPr>
          <a:xfrm>
            <a:off x="8485632" y="6117336"/>
            <a:ext cx="329184" cy="329184"/>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2</a:t>
            </a:r>
            <a:endParaRPr sz="1200">
              <a:latin typeface="Trebuchet MS"/>
            </a:endParaRPr>
          </a:p>
        </p:txBody>
      </p:sp>
      <p:cxnSp>
        <p:nvCxnSpPr>
          <p:cNvPr id="386" name="Google Shape;386;p31"/>
          <p:cNvCxnSpPr/>
          <p:nvPr/>
        </p:nvCxnSpPr>
        <p:spPr>
          <a:xfrm>
            <a:off x="9482328"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387" name="Google Shape;387;p31"/>
          <p:cNvSpPr/>
          <p:nvPr/>
        </p:nvSpPr>
        <p:spPr>
          <a:xfrm>
            <a:off x="9317736"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388" name="Google Shape;388;p31"/>
          <p:cNvCxnSpPr/>
          <p:nvPr/>
        </p:nvCxnSpPr>
        <p:spPr>
          <a:xfrm>
            <a:off x="10232136"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389" name="Google Shape;389;p31"/>
          <p:cNvSpPr/>
          <p:nvPr/>
        </p:nvSpPr>
        <p:spPr>
          <a:xfrm>
            <a:off x="10067544"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390" name="Google Shape;390;p31"/>
          <p:cNvSpPr/>
          <p:nvPr/>
        </p:nvSpPr>
        <p:spPr>
          <a:xfrm>
            <a:off x="10817352"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2" name="Add a heading (5)">
            <a:hlinkClick r:id="" action="ppaction://media"/>
            <a:extLst>
              <a:ext uri="{FF2B5EF4-FFF2-40B4-BE49-F238E27FC236}">
                <a16:creationId xmlns:a16="http://schemas.microsoft.com/office/drawing/2014/main" id="{6D11EF2E-5E13-FDB5-7D29-62D7BAB7521E}"/>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8123238" y="1287378"/>
            <a:ext cx="3613652" cy="4732422"/>
          </a:xfrm>
          <a:prstGeom prst="rect">
            <a:avLst/>
          </a:prstGeom>
        </p:spPr>
      </p:pic>
      <p:sp>
        <p:nvSpPr>
          <p:cNvPr id="4" name="TextBox 3">
            <a:extLst>
              <a:ext uri="{FF2B5EF4-FFF2-40B4-BE49-F238E27FC236}">
                <a16:creationId xmlns:a16="http://schemas.microsoft.com/office/drawing/2014/main" id="{524331AD-B367-8521-7EB7-5A472456F48C}"/>
              </a:ext>
            </a:extLst>
          </p:cNvPr>
          <p:cNvSpPr txBox="1"/>
          <p:nvPr/>
        </p:nvSpPr>
        <p:spPr>
          <a:xfrm>
            <a:off x="5473219" y="1416003"/>
            <a:ext cx="2220921" cy="830997"/>
          </a:xfrm>
          <a:prstGeom prst="rect">
            <a:avLst/>
          </a:prstGeom>
          <a:noFill/>
        </p:spPr>
        <p:txBody>
          <a:bodyPr wrap="square">
            <a:spAutoFit/>
          </a:bodyPr>
          <a:lstStyle/>
          <a:p>
            <a:pPr marL="0" marR="0" indent="0" algn="ctr">
              <a:lnSpc>
                <a:spcPct val="100000"/>
              </a:lnSpc>
              <a:buNone/>
            </a:pPr>
            <a:r>
              <a:rPr lang="en-ZA" sz="2400" b="1" dirty="0" err="1">
                <a:solidFill>
                  <a:srgbClr val="4D5356"/>
                </a:solidFill>
                <a:latin typeface="Trebuchet MS"/>
              </a:rPr>
              <a:t>SUMediPose</a:t>
            </a:r>
            <a:endParaRPr lang="en-ZA" sz="2400" b="1" dirty="0">
              <a:solidFill>
                <a:srgbClr val="4D5356"/>
              </a:solidFill>
              <a:latin typeface="Trebuchet MS"/>
            </a:endParaRPr>
          </a:p>
          <a:p>
            <a:pPr marL="0" marR="0" indent="0" algn="ctr">
              <a:lnSpc>
                <a:spcPct val="100000"/>
              </a:lnSpc>
              <a:buNone/>
            </a:pPr>
            <a:r>
              <a:rPr lang="en-ZA" sz="2400" dirty="0">
                <a:solidFill>
                  <a:srgbClr val="4D5356"/>
                </a:solidFill>
                <a:latin typeface="Trebuchet MS"/>
              </a:rPr>
              <a:t>Dataset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2"/>
          <p:cNvSpPr txBox="1">
            <a:spLocks noGrp="1"/>
          </p:cNvSpPr>
          <p:nvPr>
            <p:ph type="title"/>
          </p:nvPr>
        </p:nvSpPr>
        <p:spPr>
          <a:xfrm>
            <a:off x="347907" y="266387"/>
            <a:ext cx="8903700" cy="101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Step 2 · Synchronised 3D + video</a:t>
            </a:r>
            <a:endParaRPr sz="3600"/>
          </a:p>
        </p:txBody>
      </p:sp>
      <p:sp>
        <p:nvSpPr>
          <p:cNvPr id="398" name="Google Shape;398;p32"/>
          <p:cNvSpPr txBox="1"/>
          <p:nvPr/>
        </p:nvSpPr>
        <p:spPr>
          <a:xfrm>
            <a:off x="6401950" y="6144768"/>
            <a:ext cx="1051500" cy="274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PIPELINE</a:t>
            </a:r>
            <a:endParaRPr sz="1200">
              <a:latin typeface="Trebuchet MS"/>
            </a:endParaRPr>
          </a:p>
        </p:txBody>
      </p:sp>
      <p:cxnSp>
        <p:nvCxnSpPr>
          <p:cNvPr id="399" name="Google Shape;399;p32"/>
          <p:cNvCxnSpPr/>
          <p:nvPr/>
        </p:nvCxnSpPr>
        <p:spPr>
          <a:xfrm>
            <a:off x="7982712"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400" name="Google Shape;400;p32"/>
          <p:cNvSpPr/>
          <p:nvPr/>
        </p:nvSpPr>
        <p:spPr>
          <a:xfrm>
            <a:off x="7818120"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401" name="Google Shape;401;p32"/>
          <p:cNvCxnSpPr/>
          <p:nvPr/>
        </p:nvCxnSpPr>
        <p:spPr>
          <a:xfrm>
            <a:off x="8732520"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402" name="Google Shape;402;p32"/>
          <p:cNvSpPr/>
          <p:nvPr/>
        </p:nvSpPr>
        <p:spPr>
          <a:xfrm>
            <a:off x="8485632" y="6117336"/>
            <a:ext cx="329100" cy="329100"/>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2</a:t>
            </a:r>
            <a:endParaRPr sz="1200">
              <a:latin typeface="Trebuchet MS"/>
            </a:endParaRPr>
          </a:p>
        </p:txBody>
      </p:sp>
      <p:cxnSp>
        <p:nvCxnSpPr>
          <p:cNvPr id="403" name="Google Shape;403;p32"/>
          <p:cNvCxnSpPr/>
          <p:nvPr/>
        </p:nvCxnSpPr>
        <p:spPr>
          <a:xfrm>
            <a:off x="9482328"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404" name="Google Shape;404;p32"/>
          <p:cNvSpPr/>
          <p:nvPr/>
        </p:nvSpPr>
        <p:spPr>
          <a:xfrm>
            <a:off x="9317736"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405" name="Google Shape;405;p32"/>
          <p:cNvCxnSpPr/>
          <p:nvPr/>
        </p:nvCxnSpPr>
        <p:spPr>
          <a:xfrm>
            <a:off x="10232136"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406" name="Google Shape;406;p32"/>
          <p:cNvSpPr/>
          <p:nvPr/>
        </p:nvSpPr>
        <p:spPr>
          <a:xfrm>
            <a:off x="10067544"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407" name="Google Shape;407;p32"/>
          <p:cNvSpPr/>
          <p:nvPr/>
        </p:nvSpPr>
        <p:spPr>
          <a:xfrm>
            <a:off x="10817352"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409" name="TextBox 408"/>
          <p:cNvSpPr txBox="1"/>
          <p:nvPr/>
        </p:nvSpPr>
        <p:spPr>
          <a:xfrm>
            <a:off x="457200" y="5870448"/>
            <a:ext cx="5943600" cy="320040"/>
          </a:xfrm>
          <a:prstGeom prst="rect">
            <a:avLst/>
          </a:prstGeom>
          <a:noFill/>
        </p:spPr>
        <p:txBody>
          <a:bodyPr wrap="square" lIns="0" tIns="0" rIns="0" bIns="0" anchor="t">
            <a:noAutofit/>
          </a:bodyPr>
          <a:lstStyle/>
          <a:p>
            <a:pPr algn="l"/>
            <a:r>
              <a:rPr sz="1600" b="0" i="1">
                <a:solidFill>
                  <a:srgbClr val="8C979A"/>
                </a:solidFill>
              </a:rPr>
              <a:t>Vicon 3D keypoints alongside six synchronised camera views</a:t>
            </a:r>
          </a:p>
        </p:txBody>
      </p:sp>
      <p:pic>
        <p:nvPicPr>
          <p:cNvPr id="3" name="Add a heading (4)">
            <a:hlinkClick r:id="" action="ppaction://media"/>
            <a:extLst>
              <a:ext uri="{FF2B5EF4-FFF2-40B4-BE49-F238E27FC236}">
                <a16:creationId xmlns:a16="http://schemas.microsoft.com/office/drawing/2014/main" id="{85D1E3F1-4941-43C3-55DA-ADB0AFEFBAA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19993" y="1143000"/>
            <a:ext cx="8361614" cy="47163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6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34" name="Rounded Rectangle 433"/>
          <p:cNvSpPr/>
          <p:nvPr/>
        </p:nvSpPr>
        <p:spPr>
          <a:xfrm>
            <a:off x="4023360" y="1600200"/>
            <a:ext cx="3291840" cy="4389120"/>
          </a:xfrm>
          <a:prstGeom prst="roundRect">
            <a:avLst>
              <a:gd name="adj" fmla="val 5000"/>
            </a:avLst>
          </a:prstGeom>
          <a:solidFill>
            <a:srgbClr val="FFFFFF"/>
          </a:solidFill>
          <a:ln w="12700">
            <a:solidFill>
              <a:srgbClr val="DDD5D8"/>
            </a:solid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sp>
        <p:nvSpPr>
          <p:cNvPr id="433" name="Rounded Rectangle 432"/>
          <p:cNvSpPr/>
          <p:nvPr/>
        </p:nvSpPr>
        <p:spPr>
          <a:xfrm>
            <a:off x="457200" y="1600200"/>
            <a:ext cx="3291840" cy="4389120"/>
          </a:xfrm>
          <a:prstGeom prst="roundRect">
            <a:avLst>
              <a:gd name="adj" fmla="val 5000"/>
            </a:avLst>
          </a:prstGeom>
          <a:solidFill>
            <a:srgbClr val="FFFFFF"/>
          </a:solidFill>
          <a:ln w="12700">
            <a:solidFill>
              <a:srgbClr val="DDD5D8"/>
            </a:solid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sp>
        <p:nvSpPr>
          <p:cNvPr id="414" name="Google Shape;414;p33"/>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17 vs 59</a:t>
            </a:r>
            <a:endParaRPr sz="3600"/>
          </a:p>
        </p:txBody>
      </p:sp>
      <p:sp>
        <p:nvSpPr>
          <p:cNvPr id="415" name="Google Shape;415;p33"/>
          <p:cNvSpPr txBox="1"/>
          <p:nvPr/>
        </p:nvSpPr>
        <p:spPr>
          <a:xfrm>
            <a:off x="640080" y="1645920"/>
            <a:ext cx="2926080"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4800" b="1" i="0">
                <a:solidFill>
                  <a:srgbClr val="8C979A"/>
                </a:solidFill>
                <a:latin typeface="Trebuchet MS"/>
                <a:ea typeface="Trebuchet MS"/>
                <a:cs typeface="Trebuchet MS"/>
                <a:sym typeface="Trebuchet MS"/>
              </a:rPr>
              <a:t>17</a:t>
            </a:r>
            <a:r>
              <a:rPr lang="en-US" sz="1600" b="0" i="0">
                <a:solidFill>
                  <a:srgbClr val="8C979A"/>
                </a:solidFill>
                <a:latin typeface="Trebuchet MS"/>
                <a:ea typeface="Trebuchet MS"/>
                <a:cs typeface="Trebuchet MS"/>
                <a:sym typeface="Trebuchet MS"/>
              </a:rPr>
              <a:t>  standard</a:t>
            </a:r>
            <a:endParaRPr sz="1600"/>
          </a:p>
        </p:txBody>
      </p:sp>
      <p:sp>
        <p:nvSpPr>
          <p:cNvPr id="416" name="Google Shape;416;p33"/>
          <p:cNvSpPr txBox="1"/>
          <p:nvPr/>
        </p:nvSpPr>
        <p:spPr>
          <a:xfrm>
            <a:off x="4206240" y="1645920"/>
            <a:ext cx="2926080" cy="7315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4800" b="1" i="0">
                <a:solidFill>
                  <a:srgbClr val="61223B"/>
                </a:solidFill>
                <a:latin typeface="Trebuchet MS"/>
                <a:ea typeface="Trebuchet MS"/>
                <a:cs typeface="Trebuchet MS"/>
                <a:sym typeface="Trebuchet MS"/>
              </a:rPr>
              <a:t>59</a:t>
            </a:r>
            <a:r>
              <a:rPr lang="en-US" sz="1600" b="0" i="0">
                <a:solidFill>
                  <a:srgbClr val="61223B"/>
                </a:solidFill>
                <a:latin typeface="Trebuchet MS"/>
                <a:ea typeface="Trebuchet MS"/>
                <a:cs typeface="Trebuchet MS"/>
                <a:sym typeface="Trebuchet MS"/>
              </a:rPr>
              <a:t>  ours</a:t>
            </a:r>
            <a:endParaRPr lang="en-US" sz="1600"/>
          </a:p>
        </p:txBody>
      </p:sp>
      <p:sp>
        <p:nvSpPr>
          <p:cNvPr id="417" name="Google Shape;417;p33"/>
          <p:cNvSpPr/>
          <p:nvPr/>
        </p:nvSpPr>
        <p:spPr>
          <a:xfrm>
            <a:off x="7772400" y="1737360"/>
            <a:ext cx="777240" cy="77724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418" name="Google Shape;418;p33" descr="FaBone_w.png"/>
          <p:cNvPicPr preferRelativeResize="0"/>
          <p:nvPr/>
        </p:nvPicPr>
        <p:blipFill rotWithShape="1">
          <a:blip r:embed="rId3">
            <a:alphaModFix/>
          </a:blip>
          <a:srcRect/>
          <a:stretch/>
        </p:blipFill>
        <p:spPr>
          <a:xfrm>
            <a:off x="7974482" y="1939442"/>
            <a:ext cx="373075" cy="373075"/>
          </a:xfrm>
          <a:prstGeom prst="rect">
            <a:avLst/>
          </a:prstGeom>
          <a:noFill/>
          <a:ln>
            <a:noFill/>
          </a:ln>
        </p:spPr>
      </p:pic>
      <p:sp>
        <p:nvSpPr>
          <p:cNvPr id="419" name="Google Shape;419;p33"/>
          <p:cNvSpPr txBox="1"/>
          <p:nvPr/>
        </p:nvSpPr>
        <p:spPr>
          <a:xfrm>
            <a:off x="8732520" y="1737360"/>
            <a:ext cx="301752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More points</a:t>
            </a:r>
            <a:endParaRPr sz="2400">
              <a:latin typeface="Trebuchet MS"/>
            </a:endParaRPr>
          </a:p>
        </p:txBody>
      </p:sp>
      <p:sp>
        <p:nvSpPr>
          <p:cNvPr id="420" name="Google Shape;420;p33"/>
          <p:cNvSpPr txBox="1"/>
          <p:nvPr/>
        </p:nvSpPr>
        <p:spPr>
          <a:xfrm>
            <a:off x="8732520" y="2148840"/>
            <a:ext cx="301752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4D5356"/>
                </a:solidFill>
                <a:latin typeface="Trebuchet MS"/>
                <a:ea typeface="Trebuchet MS"/>
                <a:cs typeface="Trebuchet MS"/>
                <a:sym typeface="Trebuchet MS"/>
              </a:rPr>
              <a:t>Pelvis, spine, feet, medial + lateral joints</a:t>
            </a:r>
            <a:endParaRPr sz="1800">
              <a:latin typeface="Trebuchet MS"/>
            </a:endParaRPr>
          </a:p>
        </p:txBody>
      </p:sp>
      <p:cxnSp>
        <p:nvCxnSpPr>
          <p:cNvPr id="421" name="Google Shape;421;p33"/>
          <p:cNvCxnSpPr/>
          <p:nvPr/>
        </p:nvCxnSpPr>
        <p:spPr>
          <a:xfrm>
            <a:off x="8161020" y="2578608"/>
            <a:ext cx="0" cy="576072"/>
          </a:xfrm>
          <a:prstGeom prst="straightConnector1">
            <a:avLst/>
          </a:prstGeom>
          <a:noFill/>
          <a:ln w="25400" cap="flat" cmpd="sng">
            <a:solidFill>
              <a:srgbClr val="B79962"/>
            </a:solidFill>
            <a:prstDash val="solid"/>
            <a:miter lim="8000"/>
            <a:headEnd type="none" w="sm" len="sm"/>
            <a:tailEnd type="triangle" w="med" len="med"/>
          </a:ln>
        </p:spPr>
      </p:cxnSp>
      <p:sp>
        <p:nvSpPr>
          <p:cNvPr id="422" name="Google Shape;422;p33"/>
          <p:cNvSpPr/>
          <p:nvPr/>
        </p:nvSpPr>
        <p:spPr>
          <a:xfrm>
            <a:off x="7772400" y="3200400"/>
            <a:ext cx="777240" cy="77724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423" name="Google Shape;423;p33" descr="FaCube_w.png"/>
          <p:cNvPicPr preferRelativeResize="0"/>
          <p:nvPr/>
        </p:nvPicPr>
        <p:blipFill rotWithShape="1">
          <a:blip r:embed="rId4">
            <a:alphaModFix/>
          </a:blip>
          <a:srcRect/>
          <a:stretch/>
        </p:blipFill>
        <p:spPr>
          <a:xfrm>
            <a:off x="7974482" y="3402482"/>
            <a:ext cx="373075" cy="373075"/>
          </a:xfrm>
          <a:prstGeom prst="rect">
            <a:avLst/>
          </a:prstGeom>
          <a:noFill/>
          <a:ln>
            <a:noFill/>
          </a:ln>
        </p:spPr>
      </p:pic>
      <p:sp>
        <p:nvSpPr>
          <p:cNvPr id="424" name="Google Shape;424;p33"/>
          <p:cNvSpPr txBox="1"/>
          <p:nvPr/>
        </p:nvSpPr>
        <p:spPr>
          <a:xfrm>
            <a:off x="8732520" y="3200400"/>
            <a:ext cx="301752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Full segments</a:t>
            </a:r>
            <a:endParaRPr sz="2400">
              <a:latin typeface="Trebuchet MS"/>
            </a:endParaRPr>
          </a:p>
        </p:txBody>
      </p:sp>
      <p:sp>
        <p:nvSpPr>
          <p:cNvPr id="425" name="Google Shape;425;p33"/>
          <p:cNvSpPr txBox="1"/>
          <p:nvPr/>
        </p:nvSpPr>
        <p:spPr>
          <a:xfrm>
            <a:off x="8732520" y="3611880"/>
            <a:ext cx="301752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4D5356"/>
                </a:solidFill>
                <a:latin typeface="Trebuchet MS"/>
                <a:ea typeface="Trebuchet MS"/>
                <a:cs typeface="Trebuchet MS"/>
                <a:sym typeface="Trebuchet MS"/>
              </a:rPr>
              <a:t>Each body segment fully defined in 3D</a:t>
            </a:r>
            <a:endParaRPr sz="1800">
              <a:latin typeface="Trebuchet MS"/>
            </a:endParaRPr>
          </a:p>
        </p:txBody>
      </p:sp>
      <p:cxnSp>
        <p:nvCxnSpPr>
          <p:cNvPr id="426" name="Google Shape;426;p33"/>
          <p:cNvCxnSpPr/>
          <p:nvPr/>
        </p:nvCxnSpPr>
        <p:spPr>
          <a:xfrm>
            <a:off x="8161020" y="4041648"/>
            <a:ext cx="0" cy="576072"/>
          </a:xfrm>
          <a:prstGeom prst="straightConnector1">
            <a:avLst/>
          </a:prstGeom>
          <a:noFill/>
          <a:ln w="25400" cap="flat" cmpd="sng">
            <a:solidFill>
              <a:srgbClr val="B79962"/>
            </a:solidFill>
            <a:prstDash val="solid"/>
            <a:miter lim="8000"/>
            <a:headEnd type="none" w="sm" len="sm"/>
            <a:tailEnd type="triangle" w="med" len="med"/>
          </a:ln>
        </p:spPr>
      </p:cxnSp>
      <p:sp>
        <p:nvSpPr>
          <p:cNvPr id="427" name="Google Shape;427;p33"/>
          <p:cNvSpPr/>
          <p:nvPr/>
        </p:nvSpPr>
        <p:spPr>
          <a:xfrm>
            <a:off x="7772400" y="4663440"/>
            <a:ext cx="777240" cy="77724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428" name="Google Shape;428;p33" descr="FaRulerCombined_w.png"/>
          <p:cNvPicPr preferRelativeResize="0"/>
          <p:nvPr/>
        </p:nvPicPr>
        <p:blipFill rotWithShape="1">
          <a:blip r:embed="rId5">
            <a:alphaModFix/>
          </a:blip>
          <a:srcRect/>
          <a:stretch/>
        </p:blipFill>
        <p:spPr>
          <a:xfrm>
            <a:off x="7974482" y="4865522"/>
            <a:ext cx="373075" cy="373075"/>
          </a:xfrm>
          <a:prstGeom prst="rect">
            <a:avLst/>
          </a:prstGeom>
          <a:noFill/>
          <a:ln>
            <a:noFill/>
          </a:ln>
        </p:spPr>
      </p:pic>
      <p:sp>
        <p:nvSpPr>
          <p:cNvPr id="429" name="Google Shape;429;p33"/>
          <p:cNvSpPr txBox="1"/>
          <p:nvPr/>
        </p:nvSpPr>
        <p:spPr>
          <a:xfrm>
            <a:off x="8732520" y="4663440"/>
            <a:ext cx="301752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Real joint angles</a:t>
            </a:r>
            <a:endParaRPr sz="2400">
              <a:latin typeface="Trebuchet MS"/>
            </a:endParaRPr>
          </a:p>
        </p:txBody>
      </p:sp>
      <p:sp>
        <p:nvSpPr>
          <p:cNvPr id="430" name="Google Shape;430;p33"/>
          <p:cNvSpPr txBox="1"/>
          <p:nvPr/>
        </p:nvSpPr>
        <p:spPr>
          <a:xfrm>
            <a:off x="8732520" y="5074920"/>
            <a:ext cx="301752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4D5356"/>
                </a:solidFill>
                <a:latin typeface="Trebuchet MS"/>
                <a:ea typeface="Trebuchet MS"/>
                <a:cs typeface="Trebuchet MS"/>
                <a:sym typeface="Trebuchet MS"/>
              </a:rPr>
              <a:t>Sagittal · frontal · transverse</a:t>
            </a:r>
            <a:endParaRPr sz="1800">
              <a:latin typeface="Trebuchet MS"/>
            </a:endParaRPr>
          </a:p>
        </p:txBody>
      </p:sp>
      <p:pic>
        <p:nvPicPr>
          <p:cNvPr id="2" name="Picture 1">
            <a:extLst>
              <a:ext uri="{FF2B5EF4-FFF2-40B4-BE49-F238E27FC236}">
                <a16:creationId xmlns:a16="http://schemas.microsoft.com/office/drawing/2014/main" id="{061B0A4B-CFFB-A216-9028-0E7975AB8FD2}"/>
              </a:ext>
            </a:extLst>
          </p:cNvPr>
          <p:cNvPicPr>
            <a:picLocks noChangeAspect="1"/>
          </p:cNvPicPr>
          <p:nvPr/>
        </p:nvPicPr>
        <p:blipFill>
          <a:blip r:embed="rId6"/>
          <a:srcRect l="399" t="11226" r="67158" b="1144"/>
          <a:stretch>
            <a:fillRect/>
          </a:stretch>
        </p:blipFill>
        <p:spPr>
          <a:xfrm>
            <a:off x="638603" y="2370423"/>
            <a:ext cx="2902224" cy="3526703"/>
          </a:xfrm>
          <a:prstGeom prst="rect">
            <a:avLst/>
          </a:prstGeom>
        </p:spPr>
      </p:pic>
      <p:pic>
        <p:nvPicPr>
          <p:cNvPr id="3" name="Picture 2">
            <a:extLst>
              <a:ext uri="{FF2B5EF4-FFF2-40B4-BE49-F238E27FC236}">
                <a16:creationId xmlns:a16="http://schemas.microsoft.com/office/drawing/2014/main" id="{282610F3-31F9-74C8-16A6-7777B1FC251D}"/>
              </a:ext>
            </a:extLst>
          </p:cNvPr>
          <p:cNvPicPr>
            <a:picLocks noChangeAspect="1"/>
          </p:cNvPicPr>
          <p:nvPr/>
        </p:nvPicPr>
        <p:blipFill>
          <a:blip r:embed="rId6"/>
          <a:srcRect l="67224" t="11687" r="431" b="2259"/>
          <a:stretch>
            <a:fillRect/>
          </a:stretch>
        </p:blipFill>
        <p:spPr>
          <a:xfrm>
            <a:off x="4199239" y="2371680"/>
            <a:ext cx="2931847" cy="352092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34"/>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Step 3 · Models that see anatomy</a:t>
            </a:r>
            <a:endParaRPr lang="en-US" sz="3600"/>
          </a:p>
        </p:txBody>
      </p:sp>
      <p:sp>
        <p:nvSpPr>
          <p:cNvPr id="439" name="Google Shape;439;p34"/>
          <p:cNvSpPr/>
          <p:nvPr/>
        </p:nvSpPr>
        <p:spPr>
          <a:xfrm>
            <a:off x="868680" y="1463040"/>
            <a:ext cx="640080" cy="64008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440" name="Google Shape;440;p34" descr="FaCamera_w.png"/>
          <p:cNvPicPr preferRelativeResize="0"/>
          <p:nvPr/>
        </p:nvPicPr>
        <p:blipFill rotWithShape="1">
          <a:blip r:embed="rId3">
            <a:alphaModFix/>
          </a:blip>
          <a:srcRect/>
          <a:stretch/>
        </p:blipFill>
        <p:spPr>
          <a:xfrm>
            <a:off x="1033271" y="1627632"/>
            <a:ext cx="310896" cy="310896"/>
          </a:xfrm>
          <a:prstGeom prst="rect">
            <a:avLst/>
          </a:prstGeom>
          <a:noFill/>
          <a:ln>
            <a:noFill/>
          </a:ln>
        </p:spPr>
      </p:pic>
      <p:sp>
        <p:nvSpPr>
          <p:cNvPr id="441" name="Google Shape;441;p34"/>
          <p:cNvSpPr txBox="1"/>
          <p:nvPr/>
        </p:nvSpPr>
        <p:spPr>
          <a:xfrm>
            <a:off x="182879" y="2130552"/>
            <a:ext cx="2011680" cy="3200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800" b="1" i="0">
                <a:solidFill>
                  <a:srgbClr val="61223B"/>
                </a:solidFill>
                <a:latin typeface="Trebuchet MS"/>
                <a:ea typeface="Trebuchet MS"/>
                <a:cs typeface="Trebuchet MS"/>
                <a:sym typeface="Trebuchet MS"/>
              </a:rPr>
              <a:t>Images</a:t>
            </a:r>
            <a:endParaRPr lang="en-US" sz="1800"/>
          </a:p>
        </p:txBody>
      </p:sp>
      <p:cxnSp>
        <p:nvCxnSpPr>
          <p:cNvPr id="442" name="Google Shape;442;p34"/>
          <p:cNvCxnSpPr/>
          <p:nvPr/>
        </p:nvCxnSpPr>
        <p:spPr>
          <a:xfrm>
            <a:off x="1600200" y="1783080"/>
            <a:ext cx="1463040" cy="0"/>
          </a:xfrm>
          <a:prstGeom prst="straightConnector1">
            <a:avLst/>
          </a:prstGeom>
          <a:noFill/>
          <a:ln w="25400" cap="flat" cmpd="sng">
            <a:solidFill>
              <a:srgbClr val="B79962"/>
            </a:solidFill>
            <a:prstDash val="solid"/>
            <a:miter lim="8000"/>
            <a:headEnd type="none" w="sm" len="sm"/>
            <a:tailEnd type="triangle" w="med" len="med"/>
          </a:ln>
        </p:spPr>
      </p:cxnSp>
      <p:sp>
        <p:nvSpPr>
          <p:cNvPr id="443" name="Google Shape;443;p34"/>
          <p:cNvSpPr/>
          <p:nvPr/>
        </p:nvSpPr>
        <p:spPr>
          <a:xfrm>
            <a:off x="3154680" y="1463040"/>
            <a:ext cx="640080" cy="64008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444" name="Google Shape;444;p34" descr="FaBrain_w.png"/>
          <p:cNvPicPr preferRelativeResize="0"/>
          <p:nvPr/>
        </p:nvPicPr>
        <p:blipFill rotWithShape="1">
          <a:blip r:embed="rId4">
            <a:alphaModFix/>
          </a:blip>
          <a:srcRect/>
          <a:stretch/>
        </p:blipFill>
        <p:spPr>
          <a:xfrm>
            <a:off x="3319272" y="1627632"/>
            <a:ext cx="310896" cy="310896"/>
          </a:xfrm>
          <a:prstGeom prst="rect">
            <a:avLst/>
          </a:prstGeom>
          <a:noFill/>
          <a:ln>
            <a:noFill/>
          </a:ln>
        </p:spPr>
      </p:pic>
      <p:sp>
        <p:nvSpPr>
          <p:cNvPr id="445" name="Google Shape;445;p34"/>
          <p:cNvSpPr txBox="1"/>
          <p:nvPr/>
        </p:nvSpPr>
        <p:spPr>
          <a:xfrm>
            <a:off x="2468880" y="2130552"/>
            <a:ext cx="2011680" cy="3200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800" b="1" i="0">
                <a:solidFill>
                  <a:srgbClr val="61223B"/>
                </a:solidFill>
                <a:latin typeface="Trebuchet MS"/>
                <a:ea typeface="Trebuchet MS"/>
                <a:cs typeface="Trebuchet MS"/>
                <a:sym typeface="Trebuchet MS"/>
              </a:rPr>
              <a:t>2D pose model</a:t>
            </a:r>
            <a:endParaRPr lang="en-US" sz="1800"/>
          </a:p>
        </p:txBody>
      </p:sp>
      <p:cxnSp>
        <p:nvCxnSpPr>
          <p:cNvPr id="446" name="Google Shape;446;p34"/>
          <p:cNvCxnSpPr/>
          <p:nvPr/>
        </p:nvCxnSpPr>
        <p:spPr>
          <a:xfrm>
            <a:off x="3886200" y="1783080"/>
            <a:ext cx="1463040" cy="0"/>
          </a:xfrm>
          <a:prstGeom prst="straightConnector1">
            <a:avLst/>
          </a:prstGeom>
          <a:noFill/>
          <a:ln w="25400" cap="flat" cmpd="sng">
            <a:solidFill>
              <a:srgbClr val="B79962"/>
            </a:solidFill>
            <a:prstDash val="solid"/>
            <a:miter lim="8000"/>
            <a:headEnd type="none" w="sm" len="sm"/>
            <a:tailEnd type="triangle" w="med" len="med"/>
          </a:ln>
        </p:spPr>
      </p:cxnSp>
      <p:sp>
        <p:nvSpPr>
          <p:cNvPr id="447" name="Google Shape;447;p34"/>
          <p:cNvSpPr/>
          <p:nvPr/>
        </p:nvSpPr>
        <p:spPr>
          <a:xfrm>
            <a:off x="5440680" y="1463040"/>
            <a:ext cx="640080" cy="64008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448" name="Google Shape;448;p34" descr="FaBone_w.png"/>
          <p:cNvPicPr preferRelativeResize="0"/>
          <p:nvPr/>
        </p:nvPicPr>
        <p:blipFill rotWithShape="1">
          <a:blip r:embed="rId5">
            <a:alphaModFix/>
          </a:blip>
          <a:srcRect/>
          <a:stretch/>
        </p:blipFill>
        <p:spPr>
          <a:xfrm>
            <a:off x="5605272" y="1627632"/>
            <a:ext cx="310896" cy="310896"/>
          </a:xfrm>
          <a:prstGeom prst="rect">
            <a:avLst/>
          </a:prstGeom>
          <a:noFill/>
          <a:ln>
            <a:noFill/>
          </a:ln>
        </p:spPr>
      </p:pic>
      <p:sp>
        <p:nvSpPr>
          <p:cNvPr id="449" name="Google Shape;449;p34"/>
          <p:cNvSpPr txBox="1"/>
          <p:nvPr/>
        </p:nvSpPr>
        <p:spPr>
          <a:xfrm>
            <a:off x="4754880" y="2130552"/>
            <a:ext cx="2011680" cy="3200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800" b="1" i="0">
                <a:solidFill>
                  <a:srgbClr val="61223B"/>
                </a:solidFill>
                <a:latin typeface="Trebuchet MS"/>
                <a:ea typeface="Trebuchet MS"/>
                <a:cs typeface="Trebuchet MS"/>
                <a:sym typeface="Trebuchet MS"/>
              </a:rPr>
              <a:t>59 keypoints</a:t>
            </a:r>
            <a:endParaRPr lang="en-US" sz="1800"/>
          </a:p>
        </p:txBody>
      </p:sp>
      <p:cxnSp>
        <p:nvCxnSpPr>
          <p:cNvPr id="450" name="Google Shape;450;p34"/>
          <p:cNvCxnSpPr/>
          <p:nvPr/>
        </p:nvCxnSpPr>
        <p:spPr>
          <a:xfrm>
            <a:off x="6172200" y="1783080"/>
            <a:ext cx="1463040" cy="0"/>
          </a:xfrm>
          <a:prstGeom prst="straightConnector1">
            <a:avLst/>
          </a:prstGeom>
          <a:noFill/>
          <a:ln w="25400" cap="flat" cmpd="sng">
            <a:solidFill>
              <a:srgbClr val="B79962"/>
            </a:solidFill>
            <a:prstDash val="solid"/>
            <a:miter lim="8000"/>
            <a:headEnd type="none" w="sm" len="sm"/>
            <a:tailEnd type="triangle" w="med" len="med"/>
          </a:ln>
        </p:spPr>
      </p:cxnSp>
      <p:sp>
        <p:nvSpPr>
          <p:cNvPr id="451" name="Google Shape;451;p34"/>
          <p:cNvSpPr/>
          <p:nvPr/>
        </p:nvSpPr>
        <p:spPr>
          <a:xfrm>
            <a:off x="7726679" y="1463040"/>
            <a:ext cx="640080" cy="64008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452" name="Google Shape;452;p34" descr="FaCube_w.png"/>
          <p:cNvPicPr preferRelativeResize="0"/>
          <p:nvPr/>
        </p:nvPicPr>
        <p:blipFill rotWithShape="1">
          <a:blip r:embed="rId6">
            <a:alphaModFix/>
          </a:blip>
          <a:srcRect/>
          <a:stretch/>
        </p:blipFill>
        <p:spPr>
          <a:xfrm>
            <a:off x="7891271" y="1627632"/>
            <a:ext cx="310896" cy="310896"/>
          </a:xfrm>
          <a:prstGeom prst="rect">
            <a:avLst/>
          </a:prstGeom>
          <a:noFill/>
          <a:ln>
            <a:noFill/>
          </a:ln>
        </p:spPr>
      </p:pic>
      <p:sp>
        <p:nvSpPr>
          <p:cNvPr id="453" name="Google Shape;453;p34"/>
          <p:cNvSpPr txBox="1"/>
          <p:nvPr/>
        </p:nvSpPr>
        <p:spPr>
          <a:xfrm>
            <a:off x="7040879" y="2130552"/>
            <a:ext cx="2011680" cy="3200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800" b="1" i="0">
                <a:solidFill>
                  <a:srgbClr val="61223B"/>
                </a:solidFill>
                <a:latin typeface="Trebuchet MS"/>
                <a:ea typeface="Trebuchet MS"/>
                <a:cs typeface="Trebuchet MS"/>
                <a:sym typeface="Trebuchet MS"/>
              </a:rPr>
              <a:t>Triangulate → 3D</a:t>
            </a:r>
            <a:endParaRPr lang="en-US" sz="1800"/>
          </a:p>
        </p:txBody>
      </p:sp>
      <p:cxnSp>
        <p:nvCxnSpPr>
          <p:cNvPr id="454" name="Google Shape;454;p34"/>
          <p:cNvCxnSpPr/>
          <p:nvPr/>
        </p:nvCxnSpPr>
        <p:spPr>
          <a:xfrm>
            <a:off x="8458200" y="1783080"/>
            <a:ext cx="1463040" cy="0"/>
          </a:xfrm>
          <a:prstGeom prst="straightConnector1">
            <a:avLst/>
          </a:prstGeom>
          <a:noFill/>
          <a:ln w="25400" cap="flat" cmpd="sng">
            <a:solidFill>
              <a:srgbClr val="B79962"/>
            </a:solidFill>
            <a:prstDash val="solid"/>
            <a:miter lim="8000"/>
            <a:headEnd type="none" w="sm" len="sm"/>
            <a:tailEnd type="triangle" w="med" len="med"/>
          </a:ln>
        </p:spPr>
      </p:cxnSp>
      <p:sp>
        <p:nvSpPr>
          <p:cNvPr id="455" name="Google Shape;455;p34"/>
          <p:cNvSpPr/>
          <p:nvPr/>
        </p:nvSpPr>
        <p:spPr>
          <a:xfrm>
            <a:off x="10012680" y="1463040"/>
            <a:ext cx="640080" cy="640080"/>
          </a:xfrm>
          <a:prstGeom prst="ellipse">
            <a:avLst/>
          </a:prstGeom>
          <a:solidFill>
            <a:srgbClr val="B799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456" name="Google Shape;456;p34" descr="FaCheck_w.png"/>
          <p:cNvPicPr preferRelativeResize="0"/>
          <p:nvPr/>
        </p:nvPicPr>
        <p:blipFill rotWithShape="1">
          <a:blip r:embed="rId7">
            <a:alphaModFix/>
          </a:blip>
          <a:srcRect/>
          <a:stretch/>
        </p:blipFill>
        <p:spPr>
          <a:xfrm>
            <a:off x="10177272" y="1627632"/>
            <a:ext cx="310896" cy="310896"/>
          </a:xfrm>
          <a:prstGeom prst="rect">
            <a:avLst/>
          </a:prstGeom>
          <a:noFill/>
          <a:ln>
            <a:noFill/>
          </a:ln>
        </p:spPr>
      </p:pic>
      <p:sp>
        <p:nvSpPr>
          <p:cNvPr id="457" name="Google Shape;457;p34"/>
          <p:cNvSpPr txBox="1"/>
          <p:nvPr/>
        </p:nvSpPr>
        <p:spPr>
          <a:xfrm>
            <a:off x="9326880" y="2130552"/>
            <a:ext cx="2011680" cy="3200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800" b="1" i="0">
                <a:solidFill>
                  <a:srgbClr val="61223B"/>
                </a:solidFill>
                <a:latin typeface="Trebuchet MS"/>
                <a:ea typeface="Trebuchet MS"/>
                <a:cs typeface="Trebuchet MS"/>
                <a:sym typeface="Trebuchet MS"/>
              </a:rPr>
              <a:t>Compare to Vicon</a:t>
            </a:r>
            <a:endParaRPr lang="en-US" sz="1800"/>
          </a:p>
        </p:txBody>
      </p:sp>
      <p:sp>
        <p:nvSpPr>
          <p:cNvPr id="458" name="Google Shape;458;p34"/>
          <p:cNvSpPr/>
          <p:nvPr/>
        </p:nvSpPr>
        <p:spPr>
          <a:xfrm>
            <a:off x="8458200" y="2697480"/>
            <a:ext cx="3273552" cy="2514600"/>
          </a:xfrm>
          <a:prstGeom prst="roundRect">
            <a:avLst>
              <a:gd name="adj" fmla="val 8000"/>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459" name="Google Shape;459;p34"/>
          <p:cNvSpPr txBox="1"/>
          <p:nvPr/>
        </p:nvSpPr>
        <p:spPr>
          <a:xfrm>
            <a:off x="8686800" y="2834640"/>
            <a:ext cx="292608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5400" b="1">
                <a:solidFill>
                  <a:srgbClr val="FFFFFF"/>
                </a:solidFill>
                <a:latin typeface="Trebuchet MS"/>
                <a:ea typeface="Trebuchet MS"/>
                <a:cs typeface="Trebuchet MS"/>
                <a:sym typeface="Trebuchet MS"/>
              </a:rPr>
              <a:t>23</a:t>
            </a:r>
            <a:r>
              <a:rPr lang="en-US" sz="5400" b="1" i="0">
                <a:solidFill>
                  <a:srgbClr val="FFFFFF"/>
                </a:solidFill>
                <a:latin typeface="Trebuchet MS"/>
                <a:ea typeface="Trebuchet MS"/>
                <a:cs typeface="Trebuchet MS"/>
                <a:sym typeface="Trebuchet MS"/>
              </a:rPr>
              <a:t> mm</a:t>
            </a:r>
            <a:endParaRPr lang="en-US" sz="5400"/>
          </a:p>
        </p:txBody>
      </p:sp>
      <p:sp>
        <p:nvSpPr>
          <p:cNvPr id="460" name="Google Shape;460;p34"/>
          <p:cNvSpPr txBox="1"/>
          <p:nvPr/>
        </p:nvSpPr>
        <p:spPr>
          <a:xfrm>
            <a:off x="8686800" y="3840480"/>
            <a:ext cx="2880360" cy="1188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EAD9C0"/>
                </a:solidFill>
                <a:latin typeface="Trebuchet MS"/>
                <a:ea typeface="Trebuchet MS"/>
                <a:cs typeface="Trebuchet MS"/>
                <a:sym typeface="Trebuchet MS"/>
              </a:rPr>
              <a:t>mean 3D error across all 59 keypoints (best model)</a:t>
            </a:r>
            <a:endParaRPr lang="en-US" sz="1800"/>
          </a:p>
        </p:txBody>
      </p:sp>
      <p:sp>
        <p:nvSpPr>
          <p:cNvPr id="461" name="Google Shape;461;p34"/>
          <p:cNvSpPr txBox="1"/>
          <p:nvPr/>
        </p:nvSpPr>
        <p:spPr>
          <a:xfrm>
            <a:off x="6387573" y="6144768"/>
            <a:ext cx="10515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PIPELINE</a:t>
            </a:r>
            <a:endParaRPr lang="en-US" sz="1200"/>
          </a:p>
        </p:txBody>
      </p:sp>
      <p:cxnSp>
        <p:nvCxnSpPr>
          <p:cNvPr id="462" name="Google Shape;462;p34"/>
          <p:cNvCxnSpPr/>
          <p:nvPr/>
        </p:nvCxnSpPr>
        <p:spPr>
          <a:xfrm>
            <a:off x="7982712"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463" name="Google Shape;463;p34"/>
          <p:cNvSpPr/>
          <p:nvPr/>
        </p:nvSpPr>
        <p:spPr>
          <a:xfrm>
            <a:off x="7818120"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464" name="Google Shape;464;p34"/>
          <p:cNvCxnSpPr/>
          <p:nvPr/>
        </p:nvCxnSpPr>
        <p:spPr>
          <a:xfrm>
            <a:off x="8732520"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465" name="Google Shape;465;p34"/>
          <p:cNvSpPr/>
          <p:nvPr/>
        </p:nvSpPr>
        <p:spPr>
          <a:xfrm>
            <a:off x="8567928"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466" name="Google Shape;466;p34"/>
          <p:cNvCxnSpPr/>
          <p:nvPr/>
        </p:nvCxnSpPr>
        <p:spPr>
          <a:xfrm>
            <a:off x="9482328"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467" name="Google Shape;467;p34"/>
          <p:cNvSpPr/>
          <p:nvPr/>
        </p:nvSpPr>
        <p:spPr>
          <a:xfrm>
            <a:off x="9235440" y="6117336"/>
            <a:ext cx="329184" cy="329184"/>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3</a:t>
            </a:r>
            <a:endParaRPr lang="en-US" sz="1200"/>
          </a:p>
        </p:txBody>
      </p:sp>
      <p:cxnSp>
        <p:nvCxnSpPr>
          <p:cNvPr id="468" name="Google Shape;468;p34"/>
          <p:cNvCxnSpPr/>
          <p:nvPr/>
        </p:nvCxnSpPr>
        <p:spPr>
          <a:xfrm>
            <a:off x="10232136"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469" name="Google Shape;469;p34"/>
          <p:cNvSpPr/>
          <p:nvPr/>
        </p:nvSpPr>
        <p:spPr>
          <a:xfrm>
            <a:off x="10067544"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470" name="Google Shape;470;p34"/>
          <p:cNvSpPr/>
          <p:nvPr/>
        </p:nvSpPr>
        <p:spPr>
          <a:xfrm>
            <a:off x="10817352"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473" name="TextBox 472"/>
          <p:cNvSpPr txBox="1"/>
          <p:nvPr/>
        </p:nvSpPr>
        <p:spPr>
          <a:xfrm>
            <a:off x="457200" y="5668235"/>
            <a:ext cx="7680960" cy="320040"/>
          </a:xfrm>
          <a:prstGeom prst="rect">
            <a:avLst/>
          </a:prstGeom>
          <a:noFill/>
        </p:spPr>
        <p:txBody>
          <a:bodyPr wrap="square" lIns="0" tIns="0" rIns="0" bIns="0" anchor="t">
            <a:noAutofit/>
          </a:bodyPr>
          <a:lstStyle/>
          <a:p>
            <a:pPr algn="ctr"/>
            <a:r>
              <a:rPr lang="en-US" sz="1600" b="0" i="1" dirty="0">
                <a:solidFill>
                  <a:srgbClr val="8C979A"/>
                </a:solidFill>
              </a:rPr>
              <a:t>Accuracy vs speed: 3D error (MPJPE) vs inference time — 17 vs 59 </a:t>
            </a:r>
            <a:r>
              <a:rPr lang="en-US" sz="1600" b="0" i="1" dirty="0" err="1">
                <a:solidFill>
                  <a:srgbClr val="8C979A"/>
                </a:solidFill>
              </a:rPr>
              <a:t>keypoints</a:t>
            </a:r>
            <a:endParaRPr lang="en-US" sz="1600" b="0" i="1" dirty="0">
              <a:solidFill>
                <a:srgbClr val="8C979A"/>
              </a:solidFill>
            </a:endParaRPr>
          </a:p>
        </p:txBody>
      </p:sp>
      <p:pic>
        <p:nvPicPr>
          <p:cNvPr id="4" name="Picture 3">
            <a:extLst>
              <a:ext uri="{FF2B5EF4-FFF2-40B4-BE49-F238E27FC236}">
                <a16:creationId xmlns:a16="http://schemas.microsoft.com/office/drawing/2014/main" id="{0EBC5EEC-EC2C-B035-4486-432206B926E3}"/>
              </a:ext>
            </a:extLst>
          </p:cNvPr>
          <p:cNvPicPr>
            <a:picLocks noChangeAspect="1"/>
          </p:cNvPicPr>
          <p:nvPr/>
        </p:nvPicPr>
        <p:blipFill>
          <a:blip r:embed="rId8"/>
          <a:srcRect l="-326" r="68440" b="-197"/>
          <a:stretch>
            <a:fillRect/>
          </a:stretch>
        </p:blipFill>
        <p:spPr>
          <a:xfrm>
            <a:off x="347816" y="2641108"/>
            <a:ext cx="3467102" cy="2942141"/>
          </a:xfrm>
          <a:prstGeom prst="rect">
            <a:avLst/>
          </a:prstGeom>
        </p:spPr>
      </p:pic>
      <p:pic>
        <p:nvPicPr>
          <p:cNvPr id="6" name="Picture 5">
            <a:extLst>
              <a:ext uri="{FF2B5EF4-FFF2-40B4-BE49-F238E27FC236}">
                <a16:creationId xmlns:a16="http://schemas.microsoft.com/office/drawing/2014/main" id="{6A6FCCED-1589-DC52-40E6-DF0B77D28D30}"/>
              </a:ext>
            </a:extLst>
          </p:cNvPr>
          <p:cNvPicPr>
            <a:picLocks noChangeAspect="1"/>
          </p:cNvPicPr>
          <p:nvPr/>
        </p:nvPicPr>
        <p:blipFill>
          <a:blip r:embed="rId8"/>
          <a:srcRect l="58565" t="-238" r="54" b="13"/>
          <a:stretch>
            <a:fillRect/>
          </a:stretch>
        </p:blipFill>
        <p:spPr>
          <a:xfrm>
            <a:off x="3798561" y="2640968"/>
            <a:ext cx="4447372" cy="2943051"/>
          </a:xfrm>
          <a:prstGeom prst="rect">
            <a:avLst/>
          </a:prstGeom>
        </p:spPr>
      </p:pic>
      <p:sp>
        <p:nvSpPr>
          <p:cNvPr id="3" name="TextBox 2">
            <a:extLst>
              <a:ext uri="{FF2B5EF4-FFF2-40B4-BE49-F238E27FC236}">
                <a16:creationId xmlns:a16="http://schemas.microsoft.com/office/drawing/2014/main" id="{C7CDBD6D-DFCF-A612-BBDE-D0E2EA9A1725}"/>
              </a:ext>
            </a:extLst>
          </p:cNvPr>
          <p:cNvSpPr txBox="1"/>
          <p:nvPr/>
        </p:nvSpPr>
        <p:spPr>
          <a:xfrm>
            <a:off x="4496900" y="2523728"/>
            <a:ext cx="1533525" cy="369332"/>
          </a:xfrm>
          <a:prstGeom prst="rect">
            <a:avLst/>
          </a:prstGeom>
          <a:solidFill>
            <a:schemeClr val="bg1"/>
          </a:solidFill>
        </p:spPr>
        <p:txBody>
          <a:bodyPr wrap="square">
            <a:spAutoFit/>
          </a:bodyPr>
          <a:lstStyle/>
          <a:p>
            <a:r>
              <a:rPr lang="en-US" sz="1800" dirty="0">
                <a:solidFill>
                  <a:srgbClr val="30333B"/>
                </a:solidFill>
                <a:latin typeface="Trebuchet MS"/>
                <a:ea typeface="Trebuchet MS"/>
                <a:cs typeface="Trebuchet MS"/>
              </a:rPr>
              <a:t>59 </a:t>
            </a:r>
            <a:r>
              <a:rPr lang="en-US" sz="1800" dirty="0" err="1">
                <a:solidFill>
                  <a:srgbClr val="30333B"/>
                </a:solidFill>
                <a:latin typeface="Trebuchet MS"/>
                <a:ea typeface="Trebuchet MS"/>
                <a:cs typeface="Trebuchet MS"/>
              </a:rPr>
              <a:t>Keypoints</a:t>
            </a:r>
            <a:endParaRPr lang="en-US" sz="1800" dirty="0">
              <a:solidFill>
                <a:srgbClr val="30333B"/>
              </a:solidFill>
              <a:latin typeface="Trebuchet MS"/>
              <a:ea typeface="Trebuchet MS"/>
              <a:cs typeface="Trebuchet MS"/>
            </a:endParaRPr>
          </a:p>
        </p:txBody>
      </p:sp>
      <p:sp>
        <p:nvSpPr>
          <p:cNvPr id="7" name="TextBox 6">
            <a:extLst>
              <a:ext uri="{FF2B5EF4-FFF2-40B4-BE49-F238E27FC236}">
                <a16:creationId xmlns:a16="http://schemas.microsoft.com/office/drawing/2014/main" id="{4D933634-6F0F-E16B-3606-FD629462EC3D}"/>
              </a:ext>
            </a:extLst>
          </p:cNvPr>
          <p:cNvSpPr txBox="1"/>
          <p:nvPr/>
        </p:nvSpPr>
        <p:spPr>
          <a:xfrm>
            <a:off x="1529715" y="2512814"/>
            <a:ext cx="1533525" cy="369332"/>
          </a:xfrm>
          <a:prstGeom prst="rect">
            <a:avLst/>
          </a:prstGeom>
          <a:solidFill>
            <a:schemeClr val="bg1"/>
          </a:solidFill>
        </p:spPr>
        <p:txBody>
          <a:bodyPr wrap="square">
            <a:spAutoFit/>
          </a:bodyPr>
          <a:lstStyle/>
          <a:p>
            <a:r>
              <a:rPr lang="en-US" sz="1800" dirty="0">
                <a:solidFill>
                  <a:srgbClr val="30333B"/>
                </a:solidFill>
                <a:latin typeface="Trebuchet MS"/>
                <a:ea typeface="Trebuchet MS"/>
                <a:cs typeface="Trebuchet MS"/>
              </a:rPr>
              <a:t>17 </a:t>
            </a:r>
            <a:r>
              <a:rPr lang="en-US" sz="1800" dirty="0" err="1">
                <a:solidFill>
                  <a:srgbClr val="30333B"/>
                </a:solidFill>
                <a:latin typeface="Trebuchet MS"/>
                <a:ea typeface="Trebuchet MS"/>
                <a:cs typeface="Trebuchet MS"/>
              </a:rPr>
              <a:t>Keypoints</a:t>
            </a:r>
            <a:endParaRPr lang="en-US" sz="1800" dirty="0">
              <a:solidFill>
                <a:srgbClr val="30333B"/>
              </a:solidFill>
              <a:latin typeface="Trebuchet MS"/>
              <a:ea typeface="Trebuchet MS"/>
              <a:cs typeface="Trebuchet MS"/>
            </a:endParaRPr>
          </a:p>
        </p:txBody>
      </p:sp>
      <p:sp>
        <p:nvSpPr>
          <p:cNvPr id="8" name="TextBox 7">
            <a:extLst>
              <a:ext uri="{FF2B5EF4-FFF2-40B4-BE49-F238E27FC236}">
                <a16:creationId xmlns:a16="http://schemas.microsoft.com/office/drawing/2014/main" id="{5457B67E-4790-6766-5E62-84289280CD38}"/>
              </a:ext>
            </a:extLst>
          </p:cNvPr>
          <p:cNvSpPr txBox="1"/>
          <p:nvPr/>
        </p:nvSpPr>
        <p:spPr>
          <a:xfrm>
            <a:off x="1811690" y="3493366"/>
            <a:ext cx="1141659" cy="307777"/>
          </a:xfrm>
          <a:prstGeom prst="rect">
            <a:avLst/>
          </a:prstGeom>
          <a:solidFill>
            <a:srgbClr val="FFFFFF">
              <a:alpha val="50196"/>
            </a:srgbClr>
          </a:solidFill>
        </p:spPr>
        <p:txBody>
          <a:bodyPr wrap="none" rtlCol="0">
            <a:spAutoFit/>
          </a:bodyPr>
          <a:lstStyle/>
          <a:p>
            <a:r>
              <a:rPr lang="en-ZA" dirty="0"/>
              <a:t>YOLO Pose</a:t>
            </a:r>
          </a:p>
        </p:txBody>
      </p:sp>
      <p:sp>
        <p:nvSpPr>
          <p:cNvPr id="10" name="TextBox 9">
            <a:extLst>
              <a:ext uri="{FF2B5EF4-FFF2-40B4-BE49-F238E27FC236}">
                <a16:creationId xmlns:a16="http://schemas.microsoft.com/office/drawing/2014/main" id="{E69DB463-A569-85DD-0A42-B899A8E88D59}"/>
              </a:ext>
            </a:extLst>
          </p:cNvPr>
          <p:cNvSpPr txBox="1"/>
          <p:nvPr/>
        </p:nvSpPr>
        <p:spPr>
          <a:xfrm>
            <a:off x="5056540" y="3308479"/>
            <a:ext cx="1141659" cy="307777"/>
          </a:xfrm>
          <a:prstGeom prst="rect">
            <a:avLst/>
          </a:prstGeom>
          <a:solidFill>
            <a:srgbClr val="FFFFFF">
              <a:alpha val="50196"/>
            </a:srgbClr>
          </a:solidFill>
        </p:spPr>
        <p:txBody>
          <a:bodyPr wrap="none" rtlCol="0">
            <a:spAutoFit/>
          </a:bodyPr>
          <a:lstStyle/>
          <a:p>
            <a:r>
              <a:rPr lang="en-ZA" dirty="0"/>
              <a:t>YOLO Pose</a:t>
            </a:r>
          </a:p>
        </p:txBody>
      </p:sp>
      <p:sp>
        <p:nvSpPr>
          <p:cNvPr id="12" name="TextBox 11">
            <a:extLst>
              <a:ext uri="{FF2B5EF4-FFF2-40B4-BE49-F238E27FC236}">
                <a16:creationId xmlns:a16="http://schemas.microsoft.com/office/drawing/2014/main" id="{701A9500-00E2-DB75-FAA7-2E7F0A63A541}"/>
              </a:ext>
            </a:extLst>
          </p:cNvPr>
          <p:cNvSpPr txBox="1"/>
          <p:nvPr/>
        </p:nvSpPr>
        <p:spPr>
          <a:xfrm>
            <a:off x="2937373" y="4331566"/>
            <a:ext cx="723275" cy="307777"/>
          </a:xfrm>
          <a:prstGeom prst="rect">
            <a:avLst/>
          </a:prstGeom>
          <a:solidFill>
            <a:srgbClr val="FFFFFF">
              <a:alpha val="50196"/>
            </a:srgbClr>
          </a:solidFill>
        </p:spPr>
        <p:txBody>
          <a:bodyPr wrap="none" rtlCol="0">
            <a:spAutoFit/>
          </a:bodyPr>
          <a:lstStyle/>
          <a:p>
            <a:r>
              <a:rPr lang="en-ZA" dirty="0" err="1"/>
              <a:t>HRNet</a:t>
            </a:r>
            <a:endParaRPr lang="en-ZA" dirty="0"/>
          </a:p>
        </p:txBody>
      </p:sp>
      <p:sp>
        <p:nvSpPr>
          <p:cNvPr id="14" name="TextBox 13">
            <a:extLst>
              <a:ext uri="{FF2B5EF4-FFF2-40B4-BE49-F238E27FC236}">
                <a16:creationId xmlns:a16="http://schemas.microsoft.com/office/drawing/2014/main" id="{95643468-3E4E-331E-4369-F96AD14528BC}"/>
              </a:ext>
            </a:extLst>
          </p:cNvPr>
          <p:cNvSpPr txBox="1"/>
          <p:nvPr/>
        </p:nvSpPr>
        <p:spPr>
          <a:xfrm>
            <a:off x="6250205" y="4177677"/>
            <a:ext cx="723275" cy="307777"/>
          </a:xfrm>
          <a:prstGeom prst="rect">
            <a:avLst/>
          </a:prstGeom>
          <a:solidFill>
            <a:srgbClr val="FFFFFF">
              <a:alpha val="50196"/>
            </a:srgbClr>
          </a:solidFill>
        </p:spPr>
        <p:txBody>
          <a:bodyPr wrap="none" rtlCol="0">
            <a:spAutoFit/>
          </a:bodyPr>
          <a:lstStyle/>
          <a:p>
            <a:r>
              <a:rPr lang="en-ZA" dirty="0" err="1"/>
              <a:t>HRNet</a:t>
            </a:r>
            <a:endParaRPr lang="en-ZA" dirty="0"/>
          </a:p>
        </p:txBody>
      </p:sp>
      <p:sp>
        <p:nvSpPr>
          <p:cNvPr id="16" name="TextBox 15">
            <a:extLst>
              <a:ext uri="{FF2B5EF4-FFF2-40B4-BE49-F238E27FC236}">
                <a16:creationId xmlns:a16="http://schemas.microsoft.com/office/drawing/2014/main" id="{C02BEBF1-76E7-6E0E-4A04-D19B42E28C85}"/>
              </a:ext>
            </a:extLst>
          </p:cNvPr>
          <p:cNvSpPr txBox="1"/>
          <p:nvPr/>
        </p:nvSpPr>
        <p:spPr>
          <a:xfrm>
            <a:off x="931905" y="4721423"/>
            <a:ext cx="862737" cy="307777"/>
          </a:xfrm>
          <a:prstGeom prst="rect">
            <a:avLst/>
          </a:prstGeom>
          <a:solidFill>
            <a:srgbClr val="FFFFFF">
              <a:alpha val="50196"/>
            </a:srgbClr>
          </a:solidFill>
        </p:spPr>
        <p:txBody>
          <a:bodyPr wrap="none" rtlCol="0">
            <a:spAutoFit/>
          </a:bodyPr>
          <a:lstStyle/>
          <a:p>
            <a:r>
              <a:rPr lang="en-ZA" dirty="0" err="1"/>
              <a:t>ViTPose</a:t>
            </a:r>
            <a:endParaRPr lang="en-ZA" dirty="0"/>
          </a:p>
        </p:txBody>
      </p:sp>
      <p:sp>
        <p:nvSpPr>
          <p:cNvPr id="20" name="TextBox 19">
            <a:extLst>
              <a:ext uri="{FF2B5EF4-FFF2-40B4-BE49-F238E27FC236}">
                <a16:creationId xmlns:a16="http://schemas.microsoft.com/office/drawing/2014/main" id="{3FDD178C-E725-5BAE-B590-02314124CAF4}"/>
              </a:ext>
            </a:extLst>
          </p:cNvPr>
          <p:cNvSpPr txBox="1"/>
          <p:nvPr/>
        </p:nvSpPr>
        <p:spPr>
          <a:xfrm>
            <a:off x="3814918" y="4280951"/>
            <a:ext cx="862737" cy="307777"/>
          </a:xfrm>
          <a:prstGeom prst="rect">
            <a:avLst/>
          </a:prstGeom>
          <a:solidFill>
            <a:srgbClr val="FFFFFF">
              <a:alpha val="50196"/>
            </a:srgbClr>
          </a:solidFill>
        </p:spPr>
        <p:txBody>
          <a:bodyPr wrap="none" rtlCol="0">
            <a:spAutoFit/>
          </a:bodyPr>
          <a:lstStyle/>
          <a:p>
            <a:r>
              <a:rPr lang="en-ZA" dirty="0" err="1"/>
              <a:t>ViTPose</a:t>
            </a:r>
            <a:endParaRPr lang="en-Z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Shape 477"/>
        <p:cNvGrpSpPr/>
        <p:nvPr/>
      </p:nvGrpSpPr>
      <p:grpSpPr>
        <a:xfrm>
          <a:off x="0" y="0"/>
          <a:ext cx="0" cy="0"/>
          <a:chOff x="0" y="0"/>
          <a:chExt cx="0" cy="0"/>
        </a:xfrm>
      </p:grpSpPr>
      <p:sp>
        <p:nvSpPr>
          <p:cNvPr id="478" name="Google Shape;478;p35"/>
          <p:cNvSpPr txBox="1">
            <a:spLocks noGrp="1"/>
          </p:cNvSpPr>
          <p:nvPr>
            <p:ph type="title"/>
          </p:nvPr>
        </p:nvSpPr>
        <p:spPr>
          <a:xfrm>
            <a:off x="347907" y="266387"/>
            <a:ext cx="8903700" cy="101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Step 3 · What the model sees</a:t>
            </a:r>
            <a:endParaRPr lang="en-US" sz="3600"/>
          </a:p>
        </p:txBody>
      </p:sp>
      <p:sp>
        <p:nvSpPr>
          <p:cNvPr id="479" name="Google Shape;479;p35"/>
          <p:cNvSpPr txBox="1"/>
          <p:nvPr/>
        </p:nvSpPr>
        <p:spPr>
          <a:xfrm>
            <a:off x="6387573" y="6144768"/>
            <a:ext cx="1051500" cy="274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PIPELINE</a:t>
            </a:r>
            <a:endParaRPr lang="en-US" sz="1200"/>
          </a:p>
        </p:txBody>
      </p:sp>
      <p:cxnSp>
        <p:nvCxnSpPr>
          <p:cNvPr id="480" name="Google Shape;480;p35"/>
          <p:cNvCxnSpPr/>
          <p:nvPr/>
        </p:nvCxnSpPr>
        <p:spPr>
          <a:xfrm>
            <a:off x="7982712"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481" name="Google Shape;481;p35"/>
          <p:cNvSpPr/>
          <p:nvPr/>
        </p:nvSpPr>
        <p:spPr>
          <a:xfrm>
            <a:off x="7818120"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482" name="Google Shape;482;p35"/>
          <p:cNvCxnSpPr/>
          <p:nvPr/>
        </p:nvCxnSpPr>
        <p:spPr>
          <a:xfrm>
            <a:off x="8732520"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483" name="Google Shape;483;p35"/>
          <p:cNvSpPr/>
          <p:nvPr/>
        </p:nvSpPr>
        <p:spPr>
          <a:xfrm>
            <a:off x="8567928"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484" name="Google Shape;484;p35"/>
          <p:cNvCxnSpPr/>
          <p:nvPr/>
        </p:nvCxnSpPr>
        <p:spPr>
          <a:xfrm>
            <a:off x="9482328"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485" name="Google Shape;485;p35"/>
          <p:cNvSpPr/>
          <p:nvPr/>
        </p:nvSpPr>
        <p:spPr>
          <a:xfrm>
            <a:off x="9235440" y="6117336"/>
            <a:ext cx="329100" cy="329100"/>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3</a:t>
            </a:r>
            <a:endParaRPr lang="en-US" sz="1200"/>
          </a:p>
        </p:txBody>
      </p:sp>
      <p:cxnSp>
        <p:nvCxnSpPr>
          <p:cNvPr id="486" name="Google Shape;486;p35"/>
          <p:cNvCxnSpPr/>
          <p:nvPr/>
        </p:nvCxnSpPr>
        <p:spPr>
          <a:xfrm>
            <a:off x="10232136"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487" name="Google Shape;487;p35"/>
          <p:cNvSpPr/>
          <p:nvPr/>
        </p:nvSpPr>
        <p:spPr>
          <a:xfrm>
            <a:off x="10067544"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488" name="Google Shape;488;p35"/>
          <p:cNvSpPr/>
          <p:nvPr/>
        </p:nvSpPr>
        <p:spPr>
          <a:xfrm>
            <a:off x="10817352"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491" name="TextBox 490"/>
          <p:cNvSpPr txBox="1"/>
          <p:nvPr/>
        </p:nvSpPr>
        <p:spPr>
          <a:xfrm>
            <a:off x="862364" y="1463040"/>
            <a:ext cx="4447470" cy="411480"/>
          </a:xfrm>
          <a:prstGeom prst="rect">
            <a:avLst/>
          </a:prstGeom>
          <a:noFill/>
        </p:spPr>
        <p:txBody>
          <a:bodyPr wrap="square" lIns="0" tIns="0" rIns="0" bIns="0" anchor="t">
            <a:noAutofit/>
          </a:bodyPr>
          <a:lstStyle/>
          <a:p>
            <a:pPr algn="l"/>
            <a:r>
              <a:rPr lang="en-US" sz="1800" b="1" i="0">
                <a:solidFill>
                  <a:srgbClr val="61223B"/>
                </a:solidFill>
              </a:rPr>
              <a:t>Heatmaps</a:t>
            </a:r>
            <a:r>
              <a:rPr lang="en-US" sz="1800" b="0" i="0">
                <a:solidFill>
                  <a:srgbClr val="8C979A"/>
                </a:solidFill>
              </a:rPr>
              <a:t>  where the model looks</a:t>
            </a:r>
          </a:p>
        </p:txBody>
      </p:sp>
      <p:sp>
        <p:nvSpPr>
          <p:cNvPr id="492" name="TextBox 491"/>
          <p:cNvSpPr txBox="1"/>
          <p:nvPr/>
        </p:nvSpPr>
        <p:spPr>
          <a:xfrm>
            <a:off x="6879116" y="1463040"/>
            <a:ext cx="4447470" cy="411480"/>
          </a:xfrm>
          <a:prstGeom prst="rect">
            <a:avLst/>
          </a:prstGeom>
          <a:noFill/>
        </p:spPr>
        <p:txBody>
          <a:bodyPr wrap="square" lIns="0" tIns="0" rIns="0" bIns="0" anchor="t">
            <a:noAutofit/>
          </a:bodyPr>
          <a:lstStyle/>
          <a:p>
            <a:pPr algn="l"/>
            <a:r>
              <a:rPr lang="en-US" sz="1800" b="1" i="0">
                <a:solidFill>
                  <a:srgbClr val="61223B"/>
                </a:solidFill>
              </a:rPr>
              <a:t>Keypoints</a:t>
            </a:r>
            <a:r>
              <a:rPr lang="en-US" sz="1800" b="0" i="0">
                <a:solidFill>
                  <a:srgbClr val="8C979A"/>
                </a:solidFill>
              </a:rPr>
              <a:t>  59 anatomical points</a:t>
            </a:r>
          </a:p>
        </p:txBody>
      </p:sp>
      <p:cxnSp>
        <p:nvCxnSpPr>
          <p:cNvPr id="493" name="Connector 492"/>
          <p:cNvCxnSpPr/>
          <p:nvPr/>
        </p:nvCxnSpPr>
        <p:spPr>
          <a:xfrm>
            <a:off x="5788152" y="3931920"/>
            <a:ext cx="612648" cy="0"/>
          </a:xfrm>
          <a:prstGeom prst="line">
            <a:avLst/>
          </a:prstGeom>
          <a:ln w="38100">
            <a:solidFill>
              <a:srgbClr val="B79962"/>
            </a:solidFill>
            <a:tailEnd type="triangle" w="med" len="med"/>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7FD5CC60-59A5-E014-ECD5-47145D6D755F}"/>
              </a:ext>
            </a:extLst>
          </p:cNvPr>
          <p:cNvPicPr>
            <a:picLocks noChangeAspect="1"/>
          </p:cNvPicPr>
          <p:nvPr/>
        </p:nvPicPr>
        <p:blipFill>
          <a:blip r:embed="rId3"/>
          <a:srcRect l="-320" t="-22" r="25003"/>
          <a:stretch>
            <a:fillRect/>
          </a:stretch>
        </p:blipFill>
        <p:spPr>
          <a:xfrm>
            <a:off x="6876863" y="1916655"/>
            <a:ext cx="4468008" cy="4028264"/>
          </a:xfrm>
          <a:prstGeom prst="rect">
            <a:avLst/>
          </a:prstGeom>
        </p:spPr>
      </p:pic>
      <p:pic>
        <p:nvPicPr>
          <p:cNvPr id="3" name="Picture 2">
            <a:extLst>
              <a:ext uri="{FF2B5EF4-FFF2-40B4-BE49-F238E27FC236}">
                <a16:creationId xmlns:a16="http://schemas.microsoft.com/office/drawing/2014/main" id="{A26E3220-1F48-9B6E-CF8F-9F732787C059}"/>
              </a:ext>
            </a:extLst>
          </p:cNvPr>
          <p:cNvPicPr>
            <a:picLocks noChangeAspect="1"/>
          </p:cNvPicPr>
          <p:nvPr/>
        </p:nvPicPr>
        <p:blipFill>
          <a:blip r:embed="rId4"/>
          <a:srcRect r="24878"/>
          <a:stretch>
            <a:fillRect/>
          </a:stretch>
        </p:blipFill>
        <p:spPr>
          <a:xfrm>
            <a:off x="850793" y="1918138"/>
            <a:ext cx="4461063" cy="402677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36"/>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a:solidFill>
                  <a:schemeClr val="accent1"/>
                </a:solidFill>
                <a:latin typeface="Trebuchet MS"/>
                <a:ea typeface="Trebuchet MS"/>
                <a:cs typeface="Trebuchet MS"/>
                <a:sym typeface="Trebuchet MS"/>
              </a:rPr>
              <a:t>Defining joint angles</a:t>
            </a:r>
            <a:endParaRPr sz="3600" dirty="0"/>
          </a:p>
        </p:txBody>
      </p:sp>
      <p:grpSp>
        <p:nvGrpSpPr>
          <p:cNvPr id="618" name="Joint angle definitions"/>
          <p:cNvGrpSpPr/>
          <p:nvPr/>
        </p:nvGrpSpPr>
        <p:grpSpPr>
          <a:xfrm>
            <a:off x="674884" y="1417320"/>
            <a:ext cx="10839183" cy="4663439"/>
            <a:chOff x="0" y="1206406"/>
            <a:chExt cx="11954875" cy="5143454"/>
          </a:xfrm>
        </p:grpSpPr>
        <p:sp>
          <p:nvSpPr>
            <p:cNvPr id="497" name="Google Shape;497;p36"/>
            <p:cNvSpPr/>
            <p:nvPr/>
          </p:nvSpPr>
          <p:spPr>
            <a:xfrm>
              <a:off x="1568553" y="1206406"/>
              <a:ext cx="2713132" cy="5034113"/>
            </a:xfrm>
            <a:custGeom>
              <a:avLst/>
              <a:gdLst/>
              <a:ahLst/>
              <a:cxnLst/>
              <a:rect l="l" t="t" r="r" b="b"/>
              <a:pathLst>
                <a:path w="4004623" h="7430425" extrusionOk="0">
                  <a:moveTo>
                    <a:pt x="0" y="0"/>
                  </a:moveTo>
                  <a:lnTo>
                    <a:pt x="4004623" y="0"/>
                  </a:lnTo>
                  <a:lnTo>
                    <a:pt x="4004623" y="7430425"/>
                  </a:lnTo>
                  <a:lnTo>
                    <a:pt x="0" y="7430425"/>
                  </a:lnTo>
                  <a:lnTo>
                    <a:pt x="0" y="0"/>
                  </a:lnTo>
                  <a:close/>
                </a:path>
              </a:pathLst>
            </a:custGeom>
            <a:blipFill rotWithShape="1">
              <a:blip r:embed="rId3">
                <a:alphaModFix/>
              </a:blip>
              <a:stretch>
                <a:fillRect l="-204180" t="-65311" r="-38720" b="-32349"/>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grpSp>
          <p:nvGrpSpPr>
            <p:cNvPr id="498" name="Google Shape;498;p36"/>
            <p:cNvGrpSpPr/>
            <p:nvPr/>
          </p:nvGrpSpPr>
          <p:grpSpPr>
            <a:xfrm>
              <a:off x="2160217" y="1206406"/>
              <a:ext cx="1527576" cy="1316820"/>
              <a:chOff x="0" y="0"/>
              <a:chExt cx="812800" cy="700660"/>
            </a:xfrm>
          </p:grpSpPr>
          <p:sp>
            <p:nvSpPr>
              <p:cNvPr id="499" name="Google Shape;499;p36"/>
              <p:cNvSpPr/>
              <p:nvPr/>
            </p:nvSpPr>
            <p:spPr>
              <a:xfrm>
                <a:off x="0" y="0"/>
                <a:ext cx="812800" cy="700660"/>
              </a:xfrm>
              <a:custGeom>
                <a:avLst/>
                <a:gdLst/>
                <a:ahLst/>
                <a:cxnLst/>
                <a:rect l="l" t="t" r="r" b="b"/>
                <a:pathLst>
                  <a:path w="812800" h="700660" extrusionOk="0">
                    <a:moveTo>
                      <a:pt x="406400" y="0"/>
                    </a:moveTo>
                    <a:cubicBezTo>
                      <a:pt x="181951" y="0"/>
                      <a:pt x="0" y="156848"/>
                      <a:pt x="0" y="350330"/>
                    </a:cubicBezTo>
                    <a:cubicBezTo>
                      <a:pt x="0" y="543812"/>
                      <a:pt x="181951" y="700660"/>
                      <a:pt x="406400" y="700660"/>
                    </a:cubicBezTo>
                    <a:cubicBezTo>
                      <a:pt x="630849" y="700660"/>
                      <a:pt x="812800" y="543812"/>
                      <a:pt x="812800" y="350330"/>
                    </a:cubicBezTo>
                    <a:cubicBezTo>
                      <a:pt x="812800" y="156848"/>
                      <a:pt x="630849" y="0"/>
                      <a:pt x="406400" y="0"/>
                    </a:cubicBezTo>
                    <a:close/>
                  </a:path>
                </a:pathLst>
              </a:custGeom>
              <a:solidFill>
                <a:srgbClr val="000000">
                  <a:alpha val="0"/>
                </a:srgbClr>
              </a:solidFill>
              <a:ln w="25800" cap="sq" cmpd="sng">
                <a:solidFill>
                  <a:srgbClr val="000000"/>
                </a:solidFill>
                <a:prstDash val="solid"/>
                <a:miter lim="8000"/>
                <a:headEnd type="none" w="sm" len="sm"/>
                <a:tailEnd type="none" w="sm" len="sm"/>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00" name="Google Shape;500;p36"/>
              <p:cNvSpPr txBox="1"/>
              <p:nvPr/>
            </p:nvSpPr>
            <p:spPr>
              <a:xfrm>
                <a:off x="76200" y="27587"/>
                <a:ext cx="660300" cy="607500"/>
              </a:xfrm>
              <a:prstGeom prst="rect">
                <a:avLst/>
              </a:prstGeom>
              <a:noFill/>
              <a:ln>
                <a:noFill/>
              </a:ln>
            </p:spPr>
            <p:txBody>
              <a:bodyPr spcFirstLastPara="1" wrap="square" lIns="34400" tIns="34400" rIns="34400" bIns="34400" anchor="ctr" anchorCtr="0">
                <a:noAutofit/>
              </a:bodyPr>
              <a:lstStyle/>
              <a:p>
                <a:pPr marL="0" marR="0" lvl="0" indent="0" algn="ctr" rtl="0">
                  <a:lnSpc>
                    <a:spcPct val="147722"/>
                  </a:lnSpc>
                  <a:spcBef>
                    <a:spcPts val="0"/>
                  </a:spcBef>
                  <a:spcAft>
                    <a:spcPts val="0"/>
                  </a:spcAft>
                  <a:buNone/>
                </a:pPr>
                <a:endParaRPr sz="1219">
                  <a:solidFill>
                    <a:srgbClr val="000000"/>
                  </a:solidFill>
                  <a:latin typeface="Calibri"/>
                  <a:ea typeface="Calibri"/>
                  <a:cs typeface="Calibri"/>
                  <a:sym typeface="Calibri"/>
                </a:endParaRPr>
              </a:p>
            </p:txBody>
          </p:sp>
        </p:grpSp>
        <p:grpSp>
          <p:nvGrpSpPr>
            <p:cNvPr id="501" name="Google Shape;501;p36"/>
            <p:cNvGrpSpPr/>
            <p:nvPr/>
          </p:nvGrpSpPr>
          <p:grpSpPr>
            <a:xfrm>
              <a:off x="1802137" y="1715596"/>
              <a:ext cx="1201318" cy="1035575"/>
              <a:chOff x="0" y="0"/>
              <a:chExt cx="812800" cy="700660"/>
            </a:xfrm>
          </p:grpSpPr>
          <p:sp>
            <p:nvSpPr>
              <p:cNvPr id="502" name="Google Shape;502;p36"/>
              <p:cNvSpPr/>
              <p:nvPr/>
            </p:nvSpPr>
            <p:spPr>
              <a:xfrm>
                <a:off x="0" y="0"/>
                <a:ext cx="812800" cy="700660"/>
              </a:xfrm>
              <a:custGeom>
                <a:avLst/>
                <a:gdLst/>
                <a:ahLst/>
                <a:cxnLst/>
                <a:rect l="l" t="t" r="r" b="b"/>
                <a:pathLst>
                  <a:path w="812800" h="700660" extrusionOk="0">
                    <a:moveTo>
                      <a:pt x="406400" y="0"/>
                    </a:moveTo>
                    <a:cubicBezTo>
                      <a:pt x="181951" y="0"/>
                      <a:pt x="0" y="156848"/>
                      <a:pt x="0" y="350330"/>
                    </a:cubicBezTo>
                    <a:cubicBezTo>
                      <a:pt x="0" y="543812"/>
                      <a:pt x="181951" y="700660"/>
                      <a:pt x="406400" y="700660"/>
                    </a:cubicBezTo>
                    <a:cubicBezTo>
                      <a:pt x="630849" y="700660"/>
                      <a:pt x="812800" y="543812"/>
                      <a:pt x="812800" y="350330"/>
                    </a:cubicBezTo>
                    <a:cubicBezTo>
                      <a:pt x="812800" y="156848"/>
                      <a:pt x="630849" y="0"/>
                      <a:pt x="406400" y="0"/>
                    </a:cubicBezTo>
                    <a:close/>
                  </a:path>
                </a:pathLst>
              </a:custGeom>
              <a:solidFill>
                <a:srgbClr val="000000">
                  <a:alpha val="0"/>
                </a:srgbClr>
              </a:solidFill>
              <a:ln w="25800" cap="sq" cmpd="sng">
                <a:solidFill>
                  <a:srgbClr val="000000"/>
                </a:solidFill>
                <a:prstDash val="solid"/>
                <a:miter lim="8000"/>
                <a:headEnd type="none" w="sm" len="sm"/>
                <a:tailEnd type="none" w="sm" len="sm"/>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03" name="Google Shape;503;p36"/>
              <p:cNvSpPr txBox="1"/>
              <p:nvPr/>
            </p:nvSpPr>
            <p:spPr>
              <a:xfrm>
                <a:off x="76200" y="27587"/>
                <a:ext cx="660300" cy="607500"/>
              </a:xfrm>
              <a:prstGeom prst="rect">
                <a:avLst/>
              </a:prstGeom>
              <a:noFill/>
              <a:ln>
                <a:noFill/>
              </a:ln>
            </p:spPr>
            <p:txBody>
              <a:bodyPr spcFirstLastPara="1" wrap="square" lIns="34400" tIns="34400" rIns="34400" bIns="34400" anchor="ctr" anchorCtr="0">
                <a:noAutofit/>
              </a:bodyPr>
              <a:lstStyle/>
              <a:p>
                <a:pPr marL="0" marR="0" lvl="0" indent="0" algn="ctr" rtl="0">
                  <a:lnSpc>
                    <a:spcPct val="147722"/>
                  </a:lnSpc>
                  <a:spcBef>
                    <a:spcPts val="0"/>
                  </a:spcBef>
                  <a:spcAft>
                    <a:spcPts val="0"/>
                  </a:spcAft>
                  <a:buNone/>
                </a:pPr>
                <a:endParaRPr sz="1219">
                  <a:solidFill>
                    <a:srgbClr val="000000"/>
                  </a:solidFill>
                  <a:latin typeface="Calibri"/>
                  <a:ea typeface="Calibri"/>
                  <a:cs typeface="Calibri"/>
                  <a:sym typeface="Calibri"/>
                </a:endParaRPr>
              </a:p>
            </p:txBody>
          </p:sp>
        </p:grpSp>
        <p:grpSp>
          <p:nvGrpSpPr>
            <p:cNvPr id="504" name="Google Shape;504;p36"/>
            <p:cNvGrpSpPr/>
            <p:nvPr/>
          </p:nvGrpSpPr>
          <p:grpSpPr>
            <a:xfrm>
              <a:off x="3003467" y="1487634"/>
              <a:ext cx="1201318" cy="1035575"/>
              <a:chOff x="0" y="0"/>
              <a:chExt cx="812800" cy="700660"/>
            </a:xfrm>
          </p:grpSpPr>
          <p:sp>
            <p:nvSpPr>
              <p:cNvPr id="505" name="Google Shape;505;p36"/>
              <p:cNvSpPr/>
              <p:nvPr/>
            </p:nvSpPr>
            <p:spPr>
              <a:xfrm>
                <a:off x="0" y="0"/>
                <a:ext cx="812800" cy="700660"/>
              </a:xfrm>
              <a:custGeom>
                <a:avLst/>
                <a:gdLst/>
                <a:ahLst/>
                <a:cxnLst/>
                <a:rect l="l" t="t" r="r" b="b"/>
                <a:pathLst>
                  <a:path w="812800" h="700660" extrusionOk="0">
                    <a:moveTo>
                      <a:pt x="406400" y="0"/>
                    </a:moveTo>
                    <a:cubicBezTo>
                      <a:pt x="181951" y="0"/>
                      <a:pt x="0" y="156848"/>
                      <a:pt x="0" y="350330"/>
                    </a:cubicBezTo>
                    <a:cubicBezTo>
                      <a:pt x="0" y="543812"/>
                      <a:pt x="181951" y="700660"/>
                      <a:pt x="406400" y="700660"/>
                    </a:cubicBezTo>
                    <a:cubicBezTo>
                      <a:pt x="630849" y="700660"/>
                      <a:pt x="812800" y="543812"/>
                      <a:pt x="812800" y="350330"/>
                    </a:cubicBezTo>
                    <a:cubicBezTo>
                      <a:pt x="812800" y="156848"/>
                      <a:pt x="630849" y="0"/>
                      <a:pt x="406400" y="0"/>
                    </a:cubicBezTo>
                    <a:close/>
                  </a:path>
                </a:pathLst>
              </a:custGeom>
              <a:solidFill>
                <a:srgbClr val="000000">
                  <a:alpha val="0"/>
                </a:srgbClr>
              </a:solidFill>
              <a:ln w="25800" cap="sq" cmpd="sng">
                <a:solidFill>
                  <a:srgbClr val="000000"/>
                </a:solidFill>
                <a:prstDash val="solid"/>
                <a:miter lim="8000"/>
                <a:headEnd type="none" w="sm" len="sm"/>
                <a:tailEnd type="none" w="sm" len="sm"/>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06" name="Google Shape;506;p36"/>
              <p:cNvSpPr txBox="1"/>
              <p:nvPr/>
            </p:nvSpPr>
            <p:spPr>
              <a:xfrm>
                <a:off x="76200" y="27587"/>
                <a:ext cx="660300" cy="607500"/>
              </a:xfrm>
              <a:prstGeom prst="rect">
                <a:avLst/>
              </a:prstGeom>
              <a:noFill/>
              <a:ln>
                <a:noFill/>
              </a:ln>
            </p:spPr>
            <p:txBody>
              <a:bodyPr spcFirstLastPara="1" wrap="square" lIns="34400" tIns="34400" rIns="34400" bIns="34400" anchor="ctr" anchorCtr="0">
                <a:noAutofit/>
              </a:bodyPr>
              <a:lstStyle/>
              <a:p>
                <a:pPr marL="0" marR="0" lvl="0" indent="0" algn="ctr" rtl="0">
                  <a:lnSpc>
                    <a:spcPct val="147722"/>
                  </a:lnSpc>
                  <a:spcBef>
                    <a:spcPts val="0"/>
                  </a:spcBef>
                  <a:spcAft>
                    <a:spcPts val="0"/>
                  </a:spcAft>
                  <a:buNone/>
                </a:pPr>
                <a:endParaRPr sz="1219">
                  <a:solidFill>
                    <a:srgbClr val="000000"/>
                  </a:solidFill>
                  <a:latin typeface="Calibri"/>
                  <a:ea typeface="Calibri"/>
                  <a:cs typeface="Calibri"/>
                  <a:sym typeface="Calibri"/>
                </a:endParaRPr>
              </a:p>
            </p:txBody>
          </p:sp>
        </p:grpSp>
        <p:grpSp>
          <p:nvGrpSpPr>
            <p:cNvPr id="507" name="Google Shape;507;p36"/>
            <p:cNvGrpSpPr/>
            <p:nvPr/>
          </p:nvGrpSpPr>
          <p:grpSpPr>
            <a:xfrm>
              <a:off x="1912783" y="3392773"/>
              <a:ext cx="980028" cy="1035575"/>
              <a:chOff x="0" y="0"/>
              <a:chExt cx="663077" cy="700660"/>
            </a:xfrm>
          </p:grpSpPr>
          <p:sp>
            <p:nvSpPr>
              <p:cNvPr id="508" name="Google Shape;508;p36"/>
              <p:cNvSpPr/>
              <p:nvPr/>
            </p:nvSpPr>
            <p:spPr>
              <a:xfrm>
                <a:off x="0" y="0"/>
                <a:ext cx="663077" cy="700660"/>
              </a:xfrm>
              <a:custGeom>
                <a:avLst/>
                <a:gdLst/>
                <a:ahLst/>
                <a:cxnLst/>
                <a:rect l="l" t="t" r="r" b="b"/>
                <a:pathLst>
                  <a:path w="663077" h="700660" extrusionOk="0">
                    <a:moveTo>
                      <a:pt x="331538" y="0"/>
                    </a:moveTo>
                    <a:cubicBezTo>
                      <a:pt x="148435" y="0"/>
                      <a:pt x="0" y="156848"/>
                      <a:pt x="0" y="350330"/>
                    </a:cubicBezTo>
                    <a:cubicBezTo>
                      <a:pt x="0" y="543812"/>
                      <a:pt x="148435" y="700660"/>
                      <a:pt x="331538" y="700660"/>
                    </a:cubicBezTo>
                    <a:cubicBezTo>
                      <a:pt x="514642" y="700660"/>
                      <a:pt x="663077" y="543812"/>
                      <a:pt x="663077" y="350330"/>
                    </a:cubicBezTo>
                    <a:cubicBezTo>
                      <a:pt x="663077" y="156848"/>
                      <a:pt x="514642" y="0"/>
                      <a:pt x="331538" y="0"/>
                    </a:cubicBezTo>
                    <a:close/>
                  </a:path>
                </a:pathLst>
              </a:custGeom>
              <a:solidFill>
                <a:srgbClr val="000000">
                  <a:alpha val="0"/>
                </a:srgbClr>
              </a:solidFill>
              <a:ln w="25800" cap="sq" cmpd="sng">
                <a:solidFill>
                  <a:srgbClr val="000000"/>
                </a:solidFill>
                <a:prstDash val="solid"/>
                <a:miter lim="8000"/>
                <a:headEnd type="none" w="sm" len="sm"/>
                <a:tailEnd type="none" w="sm" len="sm"/>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09" name="Google Shape;509;p36"/>
              <p:cNvSpPr txBox="1"/>
              <p:nvPr/>
            </p:nvSpPr>
            <p:spPr>
              <a:xfrm>
                <a:off x="62163" y="27587"/>
                <a:ext cx="538800" cy="607500"/>
              </a:xfrm>
              <a:prstGeom prst="rect">
                <a:avLst/>
              </a:prstGeom>
              <a:noFill/>
              <a:ln>
                <a:noFill/>
              </a:ln>
            </p:spPr>
            <p:txBody>
              <a:bodyPr spcFirstLastPara="1" wrap="square" lIns="34400" tIns="34400" rIns="34400" bIns="34400" anchor="ctr" anchorCtr="0">
                <a:noAutofit/>
              </a:bodyPr>
              <a:lstStyle/>
              <a:p>
                <a:pPr marL="0" marR="0" lvl="0" indent="0" algn="ctr" rtl="0">
                  <a:lnSpc>
                    <a:spcPct val="147722"/>
                  </a:lnSpc>
                  <a:spcBef>
                    <a:spcPts val="0"/>
                  </a:spcBef>
                  <a:spcAft>
                    <a:spcPts val="0"/>
                  </a:spcAft>
                  <a:buNone/>
                </a:pPr>
                <a:endParaRPr sz="1219">
                  <a:solidFill>
                    <a:srgbClr val="000000"/>
                  </a:solidFill>
                  <a:latin typeface="Calibri"/>
                  <a:ea typeface="Calibri"/>
                  <a:cs typeface="Calibri"/>
                  <a:sym typeface="Calibri"/>
                </a:endParaRPr>
              </a:p>
            </p:txBody>
          </p:sp>
        </p:grpSp>
        <p:grpSp>
          <p:nvGrpSpPr>
            <p:cNvPr id="510" name="Google Shape;510;p36"/>
            <p:cNvGrpSpPr/>
            <p:nvPr/>
          </p:nvGrpSpPr>
          <p:grpSpPr>
            <a:xfrm>
              <a:off x="3003467" y="3234564"/>
              <a:ext cx="1001103" cy="1035575"/>
              <a:chOff x="0" y="0"/>
              <a:chExt cx="677336" cy="700660"/>
            </a:xfrm>
          </p:grpSpPr>
          <p:sp>
            <p:nvSpPr>
              <p:cNvPr id="511" name="Google Shape;511;p36"/>
              <p:cNvSpPr/>
              <p:nvPr/>
            </p:nvSpPr>
            <p:spPr>
              <a:xfrm>
                <a:off x="0" y="0"/>
                <a:ext cx="677336" cy="700660"/>
              </a:xfrm>
              <a:custGeom>
                <a:avLst/>
                <a:gdLst/>
                <a:ahLst/>
                <a:cxnLst/>
                <a:rect l="l" t="t" r="r" b="b"/>
                <a:pathLst>
                  <a:path w="677336" h="700660" extrusionOk="0">
                    <a:moveTo>
                      <a:pt x="338668" y="0"/>
                    </a:moveTo>
                    <a:cubicBezTo>
                      <a:pt x="151627" y="0"/>
                      <a:pt x="0" y="156848"/>
                      <a:pt x="0" y="350330"/>
                    </a:cubicBezTo>
                    <a:cubicBezTo>
                      <a:pt x="0" y="543812"/>
                      <a:pt x="151627" y="700660"/>
                      <a:pt x="338668" y="700660"/>
                    </a:cubicBezTo>
                    <a:cubicBezTo>
                      <a:pt x="525709" y="700660"/>
                      <a:pt x="677336" y="543812"/>
                      <a:pt x="677336" y="350330"/>
                    </a:cubicBezTo>
                    <a:cubicBezTo>
                      <a:pt x="677336" y="156848"/>
                      <a:pt x="525709" y="0"/>
                      <a:pt x="338668" y="0"/>
                    </a:cubicBezTo>
                    <a:close/>
                  </a:path>
                </a:pathLst>
              </a:custGeom>
              <a:solidFill>
                <a:srgbClr val="000000">
                  <a:alpha val="0"/>
                </a:srgbClr>
              </a:solidFill>
              <a:ln w="25800" cap="sq" cmpd="sng">
                <a:solidFill>
                  <a:srgbClr val="000000"/>
                </a:solidFill>
                <a:prstDash val="solid"/>
                <a:miter lim="8000"/>
                <a:headEnd type="none" w="sm" len="sm"/>
                <a:tailEnd type="none" w="sm" len="sm"/>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12" name="Google Shape;512;p36"/>
              <p:cNvSpPr txBox="1"/>
              <p:nvPr/>
            </p:nvSpPr>
            <p:spPr>
              <a:xfrm>
                <a:off x="63500" y="27587"/>
                <a:ext cx="550200" cy="607500"/>
              </a:xfrm>
              <a:prstGeom prst="rect">
                <a:avLst/>
              </a:prstGeom>
              <a:noFill/>
              <a:ln>
                <a:noFill/>
              </a:ln>
            </p:spPr>
            <p:txBody>
              <a:bodyPr spcFirstLastPara="1" wrap="square" lIns="34400" tIns="34400" rIns="34400" bIns="34400" anchor="ctr" anchorCtr="0">
                <a:noAutofit/>
              </a:bodyPr>
              <a:lstStyle/>
              <a:p>
                <a:pPr marL="0" marR="0" lvl="0" indent="0" algn="ctr" rtl="0">
                  <a:lnSpc>
                    <a:spcPct val="147722"/>
                  </a:lnSpc>
                  <a:spcBef>
                    <a:spcPts val="0"/>
                  </a:spcBef>
                  <a:spcAft>
                    <a:spcPts val="0"/>
                  </a:spcAft>
                  <a:buNone/>
                </a:pPr>
                <a:endParaRPr sz="1219">
                  <a:solidFill>
                    <a:srgbClr val="000000"/>
                  </a:solidFill>
                  <a:latin typeface="Calibri"/>
                  <a:ea typeface="Calibri"/>
                  <a:cs typeface="Calibri"/>
                  <a:sym typeface="Calibri"/>
                </a:endParaRPr>
              </a:p>
            </p:txBody>
          </p:sp>
        </p:grpSp>
        <p:grpSp>
          <p:nvGrpSpPr>
            <p:cNvPr id="513" name="Google Shape;513;p36"/>
            <p:cNvGrpSpPr/>
            <p:nvPr/>
          </p:nvGrpSpPr>
          <p:grpSpPr>
            <a:xfrm>
              <a:off x="2074858" y="5006053"/>
              <a:ext cx="741121" cy="783128"/>
              <a:chOff x="0" y="0"/>
              <a:chExt cx="663077" cy="700660"/>
            </a:xfrm>
          </p:grpSpPr>
          <p:sp>
            <p:nvSpPr>
              <p:cNvPr id="514" name="Google Shape;514;p36"/>
              <p:cNvSpPr/>
              <p:nvPr/>
            </p:nvSpPr>
            <p:spPr>
              <a:xfrm>
                <a:off x="0" y="0"/>
                <a:ext cx="663077" cy="700660"/>
              </a:xfrm>
              <a:custGeom>
                <a:avLst/>
                <a:gdLst/>
                <a:ahLst/>
                <a:cxnLst/>
                <a:rect l="l" t="t" r="r" b="b"/>
                <a:pathLst>
                  <a:path w="663077" h="700660" extrusionOk="0">
                    <a:moveTo>
                      <a:pt x="331538" y="0"/>
                    </a:moveTo>
                    <a:cubicBezTo>
                      <a:pt x="148435" y="0"/>
                      <a:pt x="0" y="156848"/>
                      <a:pt x="0" y="350330"/>
                    </a:cubicBezTo>
                    <a:cubicBezTo>
                      <a:pt x="0" y="543812"/>
                      <a:pt x="148435" y="700660"/>
                      <a:pt x="331538" y="700660"/>
                    </a:cubicBezTo>
                    <a:cubicBezTo>
                      <a:pt x="514642" y="700660"/>
                      <a:pt x="663077" y="543812"/>
                      <a:pt x="663077" y="350330"/>
                    </a:cubicBezTo>
                    <a:cubicBezTo>
                      <a:pt x="663077" y="156848"/>
                      <a:pt x="514642" y="0"/>
                      <a:pt x="331538" y="0"/>
                    </a:cubicBezTo>
                    <a:close/>
                  </a:path>
                </a:pathLst>
              </a:custGeom>
              <a:solidFill>
                <a:srgbClr val="000000">
                  <a:alpha val="0"/>
                </a:srgbClr>
              </a:solidFill>
              <a:ln w="25800" cap="sq" cmpd="sng">
                <a:solidFill>
                  <a:srgbClr val="000000"/>
                </a:solidFill>
                <a:prstDash val="solid"/>
                <a:miter lim="8000"/>
                <a:headEnd type="none" w="sm" len="sm"/>
                <a:tailEnd type="none" w="sm" len="sm"/>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15" name="Google Shape;515;p36"/>
              <p:cNvSpPr txBox="1"/>
              <p:nvPr/>
            </p:nvSpPr>
            <p:spPr>
              <a:xfrm>
                <a:off x="62163" y="27587"/>
                <a:ext cx="538800" cy="607500"/>
              </a:xfrm>
              <a:prstGeom prst="rect">
                <a:avLst/>
              </a:prstGeom>
              <a:noFill/>
              <a:ln>
                <a:noFill/>
              </a:ln>
            </p:spPr>
            <p:txBody>
              <a:bodyPr spcFirstLastPara="1" wrap="square" lIns="34400" tIns="34400" rIns="34400" bIns="34400" anchor="ctr" anchorCtr="0">
                <a:noAutofit/>
              </a:bodyPr>
              <a:lstStyle/>
              <a:p>
                <a:pPr marL="0" marR="0" lvl="0" indent="0" algn="ctr" rtl="0">
                  <a:lnSpc>
                    <a:spcPct val="147722"/>
                  </a:lnSpc>
                  <a:spcBef>
                    <a:spcPts val="0"/>
                  </a:spcBef>
                  <a:spcAft>
                    <a:spcPts val="0"/>
                  </a:spcAft>
                  <a:buNone/>
                </a:pPr>
                <a:endParaRPr sz="1219">
                  <a:solidFill>
                    <a:srgbClr val="000000"/>
                  </a:solidFill>
                  <a:latin typeface="Calibri"/>
                  <a:ea typeface="Calibri"/>
                  <a:cs typeface="Calibri"/>
                  <a:sym typeface="Calibri"/>
                </a:endParaRPr>
              </a:p>
            </p:txBody>
          </p:sp>
        </p:grpSp>
        <p:grpSp>
          <p:nvGrpSpPr>
            <p:cNvPr id="516" name="Google Shape;516;p36"/>
            <p:cNvGrpSpPr/>
            <p:nvPr/>
          </p:nvGrpSpPr>
          <p:grpSpPr>
            <a:xfrm>
              <a:off x="2863069" y="4913977"/>
              <a:ext cx="741121" cy="783128"/>
              <a:chOff x="0" y="0"/>
              <a:chExt cx="663077" cy="700660"/>
            </a:xfrm>
          </p:grpSpPr>
          <p:sp>
            <p:nvSpPr>
              <p:cNvPr id="517" name="Google Shape;517;p36"/>
              <p:cNvSpPr/>
              <p:nvPr/>
            </p:nvSpPr>
            <p:spPr>
              <a:xfrm>
                <a:off x="0" y="0"/>
                <a:ext cx="663077" cy="700660"/>
              </a:xfrm>
              <a:custGeom>
                <a:avLst/>
                <a:gdLst/>
                <a:ahLst/>
                <a:cxnLst/>
                <a:rect l="l" t="t" r="r" b="b"/>
                <a:pathLst>
                  <a:path w="663077" h="700660" extrusionOk="0">
                    <a:moveTo>
                      <a:pt x="331538" y="0"/>
                    </a:moveTo>
                    <a:cubicBezTo>
                      <a:pt x="148435" y="0"/>
                      <a:pt x="0" y="156848"/>
                      <a:pt x="0" y="350330"/>
                    </a:cubicBezTo>
                    <a:cubicBezTo>
                      <a:pt x="0" y="543812"/>
                      <a:pt x="148435" y="700660"/>
                      <a:pt x="331538" y="700660"/>
                    </a:cubicBezTo>
                    <a:cubicBezTo>
                      <a:pt x="514642" y="700660"/>
                      <a:pt x="663077" y="543812"/>
                      <a:pt x="663077" y="350330"/>
                    </a:cubicBezTo>
                    <a:cubicBezTo>
                      <a:pt x="663077" y="156848"/>
                      <a:pt x="514642" y="0"/>
                      <a:pt x="331538" y="0"/>
                    </a:cubicBezTo>
                    <a:close/>
                  </a:path>
                </a:pathLst>
              </a:custGeom>
              <a:solidFill>
                <a:srgbClr val="000000">
                  <a:alpha val="0"/>
                </a:srgbClr>
              </a:solidFill>
              <a:ln w="25800" cap="sq" cmpd="sng">
                <a:solidFill>
                  <a:srgbClr val="000000"/>
                </a:solidFill>
                <a:prstDash val="solid"/>
                <a:miter lim="8000"/>
                <a:headEnd type="none" w="sm" len="sm"/>
                <a:tailEnd type="none" w="sm" len="sm"/>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18" name="Google Shape;518;p36"/>
              <p:cNvSpPr txBox="1"/>
              <p:nvPr/>
            </p:nvSpPr>
            <p:spPr>
              <a:xfrm>
                <a:off x="62163" y="27587"/>
                <a:ext cx="538800" cy="607500"/>
              </a:xfrm>
              <a:prstGeom prst="rect">
                <a:avLst/>
              </a:prstGeom>
              <a:noFill/>
              <a:ln>
                <a:noFill/>
              </a:ln>
            </p:spPr>
            <p:txBody>
              <a:bodyPr spcFirstLastPara="1" wrap="square" lIns="34400" tIns="34400" rIns="34400" bIns="34400" anchor="ctr" anchorCtr="0">
                <a:noAutofit/>
              </a:bodyPr>
              <a:lstStyle/>
              <a:p>
                <a:pPr marL="0" marR="0" lvl="0" indent="0" algn="ctr" rtl="0">
                  <a:lnSpc>
                    <a:spcPct val="147722"/>
                  </a:lnSpc>
                  <a:spcBef>
                    <a:spcPts val="0"/>
                  </a:spcBef>
                  <a:spcAft>
                    <a:spcPts val="0"/>
                  </a:spcAft>
                  <a:buNone/>
                </a:pPr>
                <a:endParaRPr sz="1219">
                  <a:solidFill>
                    <a:srgbClr val="000000"/>
                  </a:solidFill>
                  <a:latin typeface="Calibri"/>
                  <a:ea typeface="Calibri"/>
                  <a:cs typeface="Calibri"/>
                  <a:sym typeface="Calibri"/>
                </a:endParaRPr>
              </a:p>
            </p:txBody>
          </p:sp>
        </p:grpSp>
        <p:grpSp>
          <p:nvGrpSpPr>
            <p:cNvPr id="519" name="Google Shape;519;p36"/>
            <p:cNvGrpSpPr/>
            <p:nvPr/>
          </p:nvGrpSpPr>
          <p:grpSpPr>
            <a:xfrm rot="-654828">
              <a:off x="2179818" y="5357061"/>
              <a:ext cx="741064" cy="992799"/>
              <a:chOff x="0" y="0"/>
              <a:chExt cx="663077" cy="888320"/>
            </a:xfrm>
          </p:grpSpPr>
          <p:sp>
            <p:nvSpPr>
              <p:cNvPr id="520" name="Google Shape;520;p36"/>
              <p:cNvSpPr/>
              <p:nvPr/>
            </p:nvSpPr>
            <p:spPr>
              <a:xfrm>
                <a:off x="0" y="0"/>
                <a:ext cx="663077" cy="888320"/>
              </a:xfrm>
              <a:custGeom>
                <a:avLst/>
                <a:gdLst/>
                <a:ahLst/>
                <a:cxnLst/>
                <a:rect l="l" t="t" r="r" b="b"/>
                <a:pathLst>
                  <a:path w="663077" h="888320" extrusionOk="0">
                    <a:moveTo>
                      <a:pt x="331538" y="0"/>
                    </a:moveTo>
                    <a:cubicBezTo>
                      <a:pt x="148435" y="0"/>
                      <a:pt x="0" y="198857"/>
                      <a:pt x="0" y="444160"/>
                    </a:cubicBezTo>
                    <a:cubicBezTo>
                      <a:pt x="0" y="689463"/>
                      <a:pt x="148435" y="888320"/>
                      <a:pt x="331538" y="888320"/>
                    </a:cubicBezTo>
                    <a:cubicBezTo>
                      <a:pt x="514642" y="888320"/>
                      <a:pt x="663077" y="689463"/>
                      <a:pt x="663077" y="444160"/>
                    </a:cubicBezTo>
                    <a:cubicBezTo>
                      <a:pt x="663077" y="198857"/>
                      <a:pt x="514642" y="0"/>
                      <a:pt x="331538" y="0"/>
                    </a:cubicBezTo>
                    <a:close/>
                  </a:path>
                </a:pathLst>
              </a:custGeom>
              <a:solidFill>
                <a:srgbClr val="000000">
                  <a:alpha val="0"/>
                </a:srgbClr>
              </a:solidFill>
              <a:ln w="25800" cap="sq" cmpd="sng">
                <a:solidFill>
                  <a:srgbClr val="000000"/>
                </a:solidFill>
                <a:prstDash val="solid"/>
                <a:miter lim="8000"/>
                <a:headEnd type="none" w="sm" len="sm"/>
                <a:tailEnd type="none" w="sm" len="sm"/>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21" name="Google Shape;521;p36"/>
              <p:cNvSpPr txBox="1"/>
              <p:nvPr/>
            </p:nvSpPr>
            <p:spPr>
              <a:xfrm>
                <a:off x="62163" y="45180"/>
                <a:ext cx="538800" cy="759900"/>
              </a:xfrm>
              <a:prstGeom prst="rect">
                <a:avLst/>
              </a:prstGeom>
              <a:noFill/>
              <a:ln>
                <a:noFill/>
              </a:ln>
            </p:spPr>
            <p:txBody>
              <a:bodyPr spcFirstLastPara="1" wrap="square" lIns="34400" tIns="34400" rIns="34400" bIns="34400" anchor="ctr" anchorCtr="0">
                <a:noAutofit/>
              </a:bodyPr>
              <a:lstStyle/>
              <a:p>
                <a:pPr marL="0" marR="0" lvl="0" indent="0" algn="ctr" rtl="0">
                  <a:lnSpc>
                    <a:spcPct val="147722"/>
                  </a:lnSpc>
                  <a:spcBef>
                    <a:spcPts val="0"/>
                  </a:spcBef>
                  <a:spcAft>
                    <a:spcPts val="0"/>
                  </a:spcAft>
                  <a:buNone/>
                </a:pPr>
                <a:endParaRPr sz="1219">
                  <a:solidFill>
                    <a:srgbClr val="000000"/>
                  </a:solidFill>
                  <a:latin typeface="Calibri"/>
                  <a:ea typeface="Calibri"/>
                  <a:cs typeface="Calibri"/>
                  <a:sym typeface="Calibri"/>
                </a:endParaRPr>
              </a:p>
            </p:txBody>
          </p:sp>
        </p:grpSp>
        <p:grpSp>
          <p:nvGrpSpPr>
            <p:cNvPr id="522" name="Google Shape;522;p36"/>
            <p:cNvGrpSpPr/>
            <p:nvPr/>
          </p:nvGrpSpPr>
          <p:grpSpPr>
            <a:xfrm rot="-1450242">
              <a:off x="2926775" y="5234918"/>
              <a:ext cx="741041" cy="992767"/>
              <a:chOff x="0" y="0"/>
              <a:chExt cx="663077" cy="888320"/>
            </a:xfrm>
          </p:grpSpPr>
          <p:sp>
            <p:nvSpPr>
              <p:cNvPr id="523" name="Google Shape;523;p36"/>
              <p:cNvSpPr/>
              <p:nvPr/>
            </p:nvSpPr>
            <p:spPr>
              <a:xfrm>
                <a:off x="0" y="0"/>
                <a:ext cx="663077" cy="888320"/>
              </a:xfrm>
              <a:custGeom>
                <a:avLst/>
                <a:gdLst/>
                <a:ahLst/>
                <a:cxnLst/>
                <a:rect l="l" t="t" r="r" b="b"/>
                <a:pathLst>
                  <a:path w="663077" h="888320" extrusionOk="0">
                    <a:moveTo>
                      <a:pt x="331538" y="0"/>
                    </a:moveTo>
                    <a:cubicBezTo>
                      <a:pt x="148435" y="0"/>
                      <a:pt x="0" y="198857"/>
                      <a:pt x="0" y="444160"/>
                    </a:cubicBezTo>
                    <a:cubicBezTo>
                      <a:pt x="0" y="689463"/>
                      <a:pt x="148435" y="888320"/>
                      <a:pt x="331538" y="888320"/>
                    </a:cubicBezTo>
                    <a:cubicBezTo>
                      <a:pt x="514642" y="888320"/>
                      <a:pt x="663077" y="689463"/>
                      <a:pt x="663077" y="444160"/>
                    </a:cubicBezTo>
                    <a:cubicBezTo>
                      <a:pt x="663077" y="198857"/>
                      <a:pt x="514642" y="0"/>
                      <a:pt x="331538" y="0"/>
                    </a:cubicBezTo>
                    <a:close/>
                  </a:path>
                </a:pathLst>
              </a:custGeom>
              <a:solidFill>
                <a:srgbClr val="000000">
                  <a:alpha val="0"/>
                </a:srgbClr>
              </a:solidFill>
              <a:ln w="25800" cap="sq" cmpd="sng">
                <a:solidFill>
                  <a:srgbClr val="000000"/>
                </a:solidFill>
                <a:prstDash val="solid"/>
                <a:miter lim="8000"/>
                <a:headEnd type="none" w="sm" len="sm"/>
                <a:tailEnd type="none" w="sm" len="sm"/>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24" name="Google Shape;524;p36"/>
              <p:cNvSpPr txBox="1"/>
              <p:nvPr/>
            </p:nvSpPr>
            <p:spPr>
              <a:xfrm>
                <a:off x="62163" y="45180"/>
                <a:ext cx="538800" cy="759900"/>
              </a:xfrm>
              <a:prstGeom prst="rect">
                <a:avLst/>
              </a:prstGeom>
              <a:noFill/>
              <a:ln>
                <a:noFill/>
              </a:ln>
            </p:spPr>
            <p:txBody>
              <a:bodyPr spcFirstLastPara="1" wrap="square" lIns="34400" tIns="34400" rIns="34400" bIns="34400" anchor="ctr" anchorCtr="0">
                <a:noAutofit/>
              </a:bodyPr>
              <a:lstStyle/>
              <a:p>
                <a:pPr marL="0" marR="0" lvl="0" indent="0" algn="ctr" rtl="0">
                  <a:lnSpc>
                    <a:spcPct val="147722"/>
                  </a:lnSpc>
                  <a:spcBef>
                    <a:spcPts val="0"/>
                  </a:spcBef>
                  <a:spcAft>
                    <a:spcPts val="0"/>
                  </a:spcAft>
                  <a:buNone/>
                </a:pPr>
                <a:endParaRPr sz="1219">
                  <a:solidFill>
                    <a:srgbClr val="000000"/>
                  </a:solidFill>
                  <a:latin typeface="Calibri"/>
                  <a:ea typeface="Calibri"/>
                  <a:cs typeface="Calibri"/>
                  <a:sym typeface="Calibri"/>
                </a:endParaRPr>
              </a:p>
            </p:txBody>
          </p:sp>
        </p:grpSp>
        <p:sp>
          <p:nvSpPr>
            <p:cNvPr id="525" name="Google Shape;525;p36"/>
            <p:cNvSpPr txBox="1"/>
            <p:nvPr/>
          </p:nvSpPr>
          <p:spPr>
            <a:xfrm>
              <a:off x="121348" y="2068358"/>
              <a:ext cx="634200" cy="268500"/>
            </a:xfrm>
            <a:prstGeom prst="rect">
              <a:avLst/>
            </a:prstGeom>
            <a:noFill/>
            <a:ln>
              <a:noFill/>
            </a:ln>
          </p:spPr>
          <p:txBody>
            <a:bodyPr spcFirstLastPara="1" wrap="square" lIns="0" tIns="0" rIns="0" bIns="0" anchor="t" anchorCtr="0">
              <a:spAutoFit/>
            </a:bodyPr>
            <a:lstStyle/>
            <a:p>
              <a:pPr marL="0" marR="0" lvl="0" indent="0" algn="ctr" rtl="0">
                <a:lnSpc>
                  <a:spcPct val="139984"/>
                </a:lnSpc>
                <a:spcBef>
                  <a:spcPts val="0"/>
                </a:spcBef>
                <a:spcAft>
                  <a:spcPts val="0"/>
                </a:spcAft>
                <a:buNone/>
              </a:pPr>
              <a:r>
                <a:rPr lang="en-US" sz="1744">
                  <a:solidFill>
                    <a:srgbClr val="000000"/>
                  </a:solidFill>
                  <a:latin typeface="IBM Plex Sans Condensed"/>
                  <a:ea typeface="IBM Plex Sans Condensed"/>
                  <a:cs typeface="IBM Plex Sans Condensed"/>
                  <a:sym typeface="IBM Plex Sans Condensed"/>
                </a:rPr>
                <a:t>Hip</a:t>
              </a:r>
              <a:endParaRPr sz="948"/>
            </a:p>
          </p:txBody>
        </p:sp>
        <p:sp>
          <p:nvSpPr>
            <p:cNvPr id="526" name="Google Shape;526;p36"/>
            <p:cNvSpPr txBox="1"/>
            <p:nvPr/>
          </p:nvSpPr>
          <p:spPr>
            <a:xfrm>
              <a:off x="13041" y="3745534"/>
              <a:ext cx="742800" cy="268500"/>
            </a:xfrm>
            <a:prstGeom prst="rect">
              <a:avLst/>
            </a:prstGeom>
            <a:noFill/>
            <a:ln>
              <a:noFill/>
            </a:ln>
          </p:spPr>
          <p:txBody>
            <a:bodyPr spcFirstLastPara="1" wrap="square" lIns="0" tIns="0" rIns="0" bIns="0" anchor="t" anchorCtr="0">
              <a:spAutoFit/>
            </a:bodyPr>
            <a:lstStyle/>
            <a:p>
              <a:pPr marL="0" marR="0" lvl="0" indent="0" algn="ctr" rtl="0">
                <a:lnSpc>
                  <a:spcPct val="139984"/>
                </a:lnSpc>
                <a:spcBef>
                  <a:spcPts val="0"/>
                </a:spcBef>
                <a:spcAft>
                  <a:spcPts val="0"/>
                </a:spcAft>
                <a:buNone/>
              </a:pPr>
              <a:r>
                <a:rPr lang="en-US" sz="1744">
                  <a:solidFill>
                    <a:srgbClr val="000000"/>
                  </a:solidFill>
                  <a:latin typeface="IBM Plex Sans Condensed"/>
                  <a:ea typeface="IBM Plex Sans Condensed"/>
                  <a:cs typeface="IBM Plex Sans Condensed"/>
                  <a:sym typeface="IBM Plex Sans Condensed"/>
                </a:rPr>
                <a:t>Knee</a:t>
              </a:r>
              <a:endParaRPr sz="948"/>
            </a:p>
          </p:txBody>
        </p:sp>
        <p:sp>
          <p:nvSpPr>
            <p:cNvPr id="527" name="Google Shape;527;p36"/>
            <p:cNvSpPr txBox="1"/>
            <p:nvPr/>
          </p:nvSpPr>
          <p:spPr>
            <a:xfrm>
              <a:off x="13041" y="5232554"/>
              <a:ext cx="742800" cy="268500"/>
            </a:xfrm>
            <a:prstGeom prst="rect">
              <a:avLst/>
            </a:prstGeom>
            <a:noFill/>
            <a:ln>
              <a:noFill/>
            </a:ln>
          </p:spPr>
          <p:txBody>
            <a:bodyPr spcFirstLastPara="1" wrap="square" lIns="0" tIns="0" rIns="0" bIns="0" anchor="t" anchorCtr="0">
              <a:spAutoFit/>
            </a:bodyPr>
            <a:lstStyle/>
            <a:p>
              <a:pPr marL="0" marR="0" lvl="0" indent="0" algn="ctr" rtl="0">
                <a:lnSpc>
                  <a:spcPct val="139984"/>
                </a:lnSpc>
                <a:spcBef>
                  <a:spcPts val="0"/>
                </a:spcBef>
                <a:spcAft>
                  <a:spcPts val="0"/>
                </a:spcAft>
                <a:buNone/>
              </a:pPr>
              <a:r>
                <a:rPr lang="en-US" sz="1744">
                  <a:solidFill>
                    <a:srgbClr val="000000"/>
                  </a:solidFill>
                  <a:latin typeface="IBM Plex Sans Condensed"/>
                  <a:ea typeface="IBM Plex Sans Condensed"/>
                  <a:cs typeface="IBM Plex Sans Condensed"/>
                  <a:sym typeface="IBM Plex Sans Condensed"/>
                </a:rPr>
                <a:t>Ankle</a:t>
              </a:r>
              <a:endParaRPr sz="948"/>
            </a:p>
          </p:txBody>
        </p:sp>
        <p:sp>
          <p:nvSpPr>
            <p:cNvPr id="528" name="Google Shape;528;p36"/>
            <p:cNvSpPr txBox="1"/>
            <p:nvPr/>
          </p:nvSpPr>
          <p:spPr>
            <a:xfrm>
              <a:off x="71656" y="5756880"/>
              <a:ext cx="684000" cy="268500"/>
            </a:xfrm>
            <a:prstGeom prst="rect">
              <a:avLst/>
            </a:prstGeom>
            <a:noFill/>
            <a:ln>
              <a:noFill/>
            </a:ln>
          </p:spPr>
          <p:txBody>
            <a:bodyPr spcFirstLastPara="1" wrap="square" lIns="0" tIns="0" rIns="0" bIns="0" anchor="t" anchorCtr="0">
              <a:spAutoFit/>
            </a:bodyPr>
            <a:lstStyle/>
            <a:p>
              <a:pPr marL="0" marR="0" lvl="0" indent="0" algn="ctr" rtl="0">
                <a:lnSpc>
                  <a:spcPct val="139984"/>
                </a:lnSpc>
                <a:spcBef>
                  <a:spcPts val="0"/>
                </a:spcBef>
                <a:spcAft>
                  <a:spcPts val="0"/>
                </a:spcAft>
                <a:buNone/>
              </a:pPr>
              <a:r>
                <a:rPr lang="en-US" sz="1744">
                  <a:solidFill>
                    <a:srgbClr val="000000"/>
                  </a:solidFill>
                  <a:latin typeface="IBM Plex Sans Condensed"/>
                  <a:ea typeface="IBM Plex Sans Condensed"/>
                  <a:cs typeface="IBM Plex Sans Condensed"/>
                  <a:sym typeface="IBM Plex Sans Condensed"/>
                </a:rPr>
                <a:t>Foot</a:t>
              </a:r>
              <a:endParaRPr sz="948"/>
            </a:p>
          </p:txBody>
        </p:sp>
        <p:cxnSp>
          <p:nvCxnSpPr>
            <p:cNvPr id="529" name="Google Shape;529;p36"/>
            <p:cNvCxnSpPr/>
            <p:nvPr/>
          </p:nvCxnSpPr>
          <p:spPr>
            <a:xfrm flipH="1">
              <a:off x="755751" y="1610146"/>
              <a:ext cx="1463700" cy="10500"/>
            </a:xfrm>
            <a:prstGeom prst="straightConnector1">
              <a:avLst/>
            </a:prstGeom>
            <a:noFill/>
            <a:ln w="12900" cap="flat" cmpd="sng">
              <a:solidFill>
                <a:srgbClr val="000000"/>
              </a:solidFill>
              <a:prstDash val="solid"/>
              <a:round/>
              <a:headEnd type="none" w="sm" len="sm"/>
              <a:tailEnd type="triangle" w="med" len="med"/>
            </a:ln>
          </p:spPr>
        </p:cxnSp>
        <p:cxnSp>
          <p:nvCxnSpPr>
            <p:cNvPr id="530" name="Google Shape;530;p36"/>
            <p:cNvCxnSpPr/>
            <p:nvPr/>
          </p:nvCxnSpPr>
          <p:spPr>
            <a:xfrm rot="10800000">
              <a:off x="755737" y="2231590"/>
              <a:ext cx="1046400" cy="1800"/>
            </a:xfrm>
            <a:prstGeom prst="straightConnector1">
              <a:avLst/>
            </a:prstGeom>
            <a:noFill/>
            <a:ln w="12900" cap="flat" cmpd="sng">
              <a:solidFill>
                <a:srgbClr val="000000"/>
              </a:solidFill>
              <a:prstDash val="solid"/>
              <a:round/>
              <a:headEnd type="none" w="sm" len="sm"/>
              <a:tailEnd type="triangle" w="med" len="med"/>
            </a:ln>
          </p:spPr>
        </p:cxnSp>
        <p:cxnSp>
          <p:nvCxnSpPr>
            <p:cNvPr id="531" name="Google Shape;531;p36"/>
            <p:cNvCxnSpPr/>
            <p:nvPr/>
          </p:nvCxnSpPr>
          <p:spPr>
            <a:xfrm rot="10800000">
              <a:off x="755683" y="3908767"/>
              <a:ext cx="1157100" cy="1800"/>
            </a:xfrm>
            <a:prstGeom prst="straightConnector1">
              <a:avLst/>
            </a:prstGeom>
            <a:noFill/>
            <a:ln w="12900" cap="flat" cmpd="sng">
              <a:solidFill>
                <a:srgbClr val="000000"/>
              </a:solidFill>
              <a:prstDash val="solid"/>
              <a:round/>
              <a:headEnd type="none" w="sm" len="sm"/>
              <a:tailEnd type="triangle" w="med" len="med"/>
            </a:ln>
          </p:spPr>
        </p:cxnSp>
        <p:cxnSp>
          <p:nvCxnSpPr>
            <p:cNvPr id="532" name="Google Shape;532;p36"/>
            <p:cNvCxnSpPr/>
            <p:nvPr/>
          </p:nvCxnSpPr>
          <p:spPr>
            <a:xfrm rot="10800000">
              <a:off x="755758" y="5395786"/>
              <a:ext cx="1319100" cy="1800"/>
            </a:xfrm>
            <a:prstGeom prst="straightConnector1">
              <a:avLst/>
            </a:prstGeom>
            <a:noFill/>
            <a:ln w="12900" cap="flat" cmpd="sng">
              <a:solidFill>
                <a:srgbClr val="000000"/>
              </a:solidFill>
              <a:prstDash val="solid"/>
              <a:round/>
              <a:headEnd type="none" w="sm" len="sm"/>
              <a:tailEnd type="triangle" w="med" len="med"/>
            </a:ln>
          </p:spPr>
        </p:cxnSp>
        <p:cxnSp>
          <p:nvCxnSpPr>
            <p:cNvPr id="533" name="Google Shape;533;p36"/>
            <p:cNvCxnSpPr/>
            <p:nvPr/>
          </p:nvCxnSpPr>
          <p:spPr>
            <a:xfrm rot="10800000">
              <a:off x="755530" y="5920012"/>
              <a:ext cx="1431000" cy="3600"/>
            </a:xfrm>
            <a:prstGeom prst="straightConnector1">
              <a:avLst/>
            </a:prstGeom>
            <a:noFill/>
            <a:ln w="12900" cap="flat" cmpd="sng">
              <a:solidFill>
                <a:srgbClr val="000000"/>
              </a:solidFill>
              <a:prstDash val="solid"/>
              <a:round/>
              <a:headEnd type="none" w="sm" len="sm"/>
              <a:tailEnd type="triangle" w="med" len="med"/>
            </a:ln>
          </p:spPr>
        </p:cxnSp>
        <p:sp>
          <p:nvSpPr>
            <p:cNvPr id="534" name="Google Shape;534;p36"/>
            <p:cNvSpPr txBox="1"/>
            <p:nvPr/>
          </p:nvSpPr>
          <p:spPr>
            <a:xfrm>
              <a:off x="0" y="1455395"/>
              <a:ext cx="755700" cy="268500"/>
            </a:xfrm>
            <a:prstGeom prst="rect">
              <a:avLst/>
            </a:prstGeom>
            <a:noFill/>
            <a:ln>
              <a:noFill/>
            </a:ln>
          </p:spPr>
          <p:txBody>
            <a:bodyPr spcFirstLastPara="1" wrap="square" lIns="0" tIns="0" rIns="0" bIns="0" anchor="t" anchorCtr="0">
              <a:spAutoFit/>
            </a:bodyPr>
            <a:lstStyle/>
            <a:p>
              <a:pPr marL="0" marR="0" lvl="0" indent="0" algn="ctr" rtl="0">
                <a:lnSpc>
                  <a:spcPct val="139984"/>
                </a:lnSpc>
                <a:spcBef>
                  <a:spcPts val="0"/>
                </a:spcBef>
                <a:spcAft>
                  <a:spcPts val="0"/>
                </a:spcAft>
                <a:buNone/>
              </a:pPr>
              <a:r>
                <a:rPr lang="en-US" sz="1744">
                  <a:solidFill>
                    <a:srgbClr val="000000"/>
                  </a:solidFill>
                  <a:latin typeface="IBM Plex Sans Condensed"/>
                  <a:ea typeface="IBM Plex Sans Condensed"/>
                  <a:cs typeface="IBM Plex Sans Condensed"/>
                  <a:sym typeface="IBM Plex Sans Condensed"/>
                </a:rPr>
                <a:t>Pelvis</a:t>
              </a:r>
              <a:endParaRPr sz="948"/>
            </a:p>
          </p:txBody>
        </p:sp>
        <p:sp>
          <p:nvSpPr>
            <p:cNvPr id="535" name="Google Shape;535;p36"/>
            <p:cNvSpPr/>
            <p:nvPr/>
          </p:nvSpPr>
          <p:spPr>
            <a:xfrm>
              <a:off x="4837102" y="1853820"/>
              <a:ext cx="1923391" cy="1179933"/>
            </a:xfrm>
            <a:custGeom>
              <a:avLst/>
              <a:gdLst/>
              <a:ahLst/>
              <a:cxnLst/>
              <a:rect l="l" t="t" r="r" b="b"/>
              <a:pathLst>
                <a:path w="2838953" h="1741598" extrusionOk="0">
                  <a:moveTo>
                    <a:pt x="0" y="0"/>
                  </a:moveTo>
                  <a:lnTo>
                    <a:pt x="2838952" y="0"/>
                  </a:lnTo>
                  <a:lnTo>
                    <a:pt x="2838952" y="1741598"/>
                  </a:lnTo>
                  <a:lnTo>
                    <a:pt x="0" y="1741598"/>
                  </a:lnTo>
                  <a:lnTo>
                    <a:pt x="0" y="0"/>
                  </a:lnTo>
                  <a:close/>
                </a:path>
              </a:pathLst>
            </a:custGeom>
            <a:blipFill rotWithShape="1">
              <a:blip r:embed="rId3">
                <a:alphaModFix/>
              </a:blip>
              <a:stretch>
                <a:fillRect l="-275730" t="-244004" r="-47838" b="-394440"/>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cxnSp>
          <p:nvCxnSpPr>
            <p:cNvPr id="536" name="Google Shape;536;p36"/>
            <p:cNvCxnSpPr/>
            <p:nvPr/>
          </p:nvCxnSpPr>
          <p:spPr>
            <a:xfrm rot="10800000" flipH="1">
              <a:off x="4778427" y="2395781"/>
              <a:ext cx="1655400" cy="282300"/>
            </a:xfrm>
            <a:prstGeom prst="straightConnector1">
              <a:avLst/>
            </a:prstGeom>
            <a:noFill/>
            <a:ln w="25800" cap="flat" cmpd="sng">
              <a:solidFill>
                <a:srgbClr val="FF914D"/>
              </a:solidFill>
              <a:prstDash val="lgDash"/>
              <a:round/>
              <a:headEnd type="triangle" w="med" len="med"/>
              <a:tailEnd type="triangle" w="med" len="med"/>
            </a:ln>
          </p:spPr>
        </p:cxnSp>
        <p:cxnSp>
          <p:nvCxnSpPr>
            <p:cNvPr id="537" name="Google Shape;537;p36"/>
            <p:cNvCxnSpPr/>
            <p:nvPr/>
          </p:nvCxnSpPr>
          <p:spPr>
            <a:xfrm>
              <a:off x="5144641" y="1807326"/>
              <a:ext cx="867000" cy="1438200"/>
            </a:xfrm>
            <a:prstGeom prst="straightConnector1">
              <a:avLst/>
            </a:prstGeom>
            <a:noFill/>
            <a:ln w="25800" cap="flat" cmpd="sng">
              <a:solidFill>
                <a:srgbClr val="FF914D"/>
              </a:solidFill>
              <a:prstDash val="lgDash"/>
              <a:round/>
              <a:headEnd type="triangle" w="med" len="med"/>
              <a:tailEnd type="triangle" w="med" len="med"/>
            </a:ln>
          </p:spPr>
        </p:cxnSp>
        <p:sp>
          <p:nvSpPr>
            <p:cNvPr id="538" name="Google Shape;538;p36"/>
            <p:cNvSpPr/>
            <p:nvPr/>
          </p:nvSpPr>
          <p:spPr>
            <a:xfrm>
              <a:off x="5909480" y="3293004"/>
              <a:ext cx="378748" cy="200538"/>
            </a:xfrm>
            <a:custGeom>
              <a:avLst/>
              <a:gdLst/>
              <a:ahLst/>
              <a:cxnLst/>
              <a:rect l="l" t="t" r="r" b="b"/>
              <a:pathLst>
                <a:path w="559037" h="295997" extrusionOk="0">
                  <a:moveTo>
                    <a:pt x="0" y="0"/>
                  </a:moveTo>
                  <a:lnTo>
                    <a:pt x="559037" y="0"/>
                  </a:lnTo>
                  <a:lnTo>
                    <a:pt x="559037" y="295996"/>
                  </a:lnTo>
                  <a:lnTo>
                    <a:pt x="0" y="295996"/>
                  </a:lnTo>
                  <a:lnTo>
                    <a:pt x="0" y="0"/>
                  </a:lnTo>
                  <a:close/>
                </a:path>
              </a:pathLst>
            </a:custGeom>
            <a:blipFill rotWithShape="1">
              <a:blip r:embed="rId4">
                <a:alphaModFix/>
              </a:blip>
              <a:stretch>
                <a:fillRect r="-218664" b="-400275"/>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cxnSp>
          <p:nvCxnSpPr>
            <p:cNvPr id="539" name="Google Shape;539;p36"/>
            <p:cNvCxnSpPr/>
            <p:nvPr/>
          </p:nvCxnSpPr>
          <p:spPr>
            <a:xfrm>
              <a:off x="5567483" y="1697724"/>
              <a:ext cx="0" cy="1679400"/>
            </a:xfrm>
            <a:prstGeom prst="straightConnector1">
              <a:avLst/>
            </a:prstGeom>
            <a:noFill/>
            <a:ln w="25800" cap="flat" cmpd="sng">
              <a:solidFill>
                <a:srgbClr val="FF914D"/>
              </a:solidFill>
              <a:prstDash val="lgDash"/>
              <a:round/>
              <a:headEnd type="triangle" w="med" len="med"/>
              <a:tailEnd type="triangle" w="med" len="med"/>
            </a:ln>
          </p:spPr>
        </p:cxnSp>
        <p:sp>
          <p:nvSpPr>
            <p:cNvPr id="540" name="Google Shape;540;p36"/>
            <p:cNvSpPr/>
            <p:nvPr/>
          </p:nvSpPr>
          <p:spPr>
            <a:xfrm rot="2924078">
              <a:off x="5383001" y="2666407"/>
              <a:ext cx="98419" cy="98419"/>
            </a:xfrm>
            <a:custGeom>
              <a:avLst/>
              <a:gdLst/>
              <a:ahLst/>
              <a:cxnLst/>
              <a:rect l="l" t="t" r="r" b="b"/>
              <a:pathLst>
                <a:path w="145055" h="145055" extrusionOk="0">
                  <a:moveTo>
                    <a:pt x="0" y="0"/>
                  </a:moveTo>
                  <a:lnTo>
                    <a:pt x="145055" y="0"/>
                  </a:lnTo>
                  <a:lnTo>
                    <a:pt x="145055" y="145055"/>
                  </a:lnTo>
                  <a:lnTo>
                    <a:pt x="0" y="145055"/>
                  </a:lnTo>
                  <a:lnTo>
                    <a:pt x="0" y="0"/>
                  </a:lnTo>
                  <a:close/>
                </a:path>
              </a:pathLst>
            </a:custGeom>
            <a:blipFill rotWithShape="1">
              <a:blip r:embed="rId5">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41" name="Google Shape;541;p36"/>
            <p:cNvSpPr/>
            <p:nvPr/>
          </p:nvSpPr>
          <p:spPr>
            <a:xfrm rot="2924078">
              <a:off x="5779770" y="2609715"/>
              <a:ext cx="98419" cy="98419"/>
            </a:xfrm>
            <a:custGeom>
              <a:avLst/>
              <a:gdLst/>
              <a:ahLst/>
              <a:cxnLst/>
              <a:rect l="l" t="t" r="r" b="b"/>
              <a:pathLst>
                <a:path w="145055" h="145055" extrusionOk="0">
                  <a:moveTo>
                    <a:pt x="0" y="0"/>
                  </a:moveTo>
                  <a:lnTo>
                    <a:pt x="145055" y="0"/>
                  </a:lnTo>
                  <a:lnTo>
                    <a:pt x="145055" y="145055"/>
                  </a:lnTo>
                  <a:lnTo>
                    <a:pt x="0" y="145055"/>
                  </a:lnTo>
                  <a:lnTo>
                    <a:pt x="0" y="0"/>
                  </a:lnTo>
                  <a:close/>
                </a:path>
              </a:pathLst>
            </a:custGeom>
            <a:blipFill rotWithShape="1">
              <a:blip r:embed="rId5">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42" name="Google Shape;542;p36"/>
            <p:cNvSpPr/>
            <p:nvPr/>
          </p:nvSpPr>
          <p:spPr>
            <a:xfrm rot="2924078">
              <a:off x="5067211" y="2574541"/>
              <a:ext cx="98419" cy="98419"/>
            </a:xfrm>
            <a:custGeom>
              <a:avLst/>
              <a:gdLst/>
              <a:ahLst/>
              <a:cxnLst/>
              <a:rect l="l" t="t" r="r" b="b"/>
              <a:pathLst>
                <a:path w="145055" h="145055" extrusionOk="0">
                  <a:moveTo>
                    <a:pt x="0" y="0"/>
                  </a:moveTo>
                  <a:lnTo>
                    <a:pt x="145055" y="0"/>
                  </a:lnTo>
                  <a:lnTo>
                    <a:pt x="145055" y="145054"/>
                  </a:lnTo>
                  <a:lnTo>
                    <a:pt x="0" y="145054"/>
                  </a:lnTo>
                  <a:lnTo>
                    <a:pt x="0" y="0"/>
                  </a:lnTo>
                  <a:close/>
                </a:path>
              </a:pathLst>
            </a:custGeom>
            <a:blipFill rotWithShape="1">
              <a:blip r:embed="rId6">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43" name="Google Shape;543;p36"/>
            <p:cNvSpPr/>
            <p:nvPr/>
          </p:nvSpPr>
          <p:spPr>
            <a:xfrm rot="2924078">
              <a:off x="5391304" y="2274099"/>
              <a:ext cx="98419" cy="98419"/>
            </a:xfrm>
            <a:custGeom>
              <a:avLst/>
              <a:gdLst/>
              <a:ahLst/>
              <a:cxnLst/>
              <a:rect l="l" t="t" r="r" b="b"/>
              <a:pathLst>
                <a:path w="145055" h="145055" extrusionOk="0">
                  <a:moveTo>
                    <a:pt x="0" y="0"/>
                  </a:moveTo>
                  <a:lnTo>
                    <a:pt x="145055" y="0"/>
                  </a:lnTo>
                  <a:lnTo>
                    <a:pt x="145055" y="145054"/>
                  </a:lnTo>
                  <a:lnTo>
                    <a:pt x="0" y="145054"/>
                  </a:lnTo>
                  <a:lnTo>
                    <a:pt x="0" y="0"/>
                  </a:lnTo>
                  <a:close/>
                </a:path>
              </a:pathLst>
            </a:custGeom>
            <a:blipFill rotWithShape="1">
              <a:blip r:embed="rId7">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44" name="Google Shape;544;p36"/>
            <p:cNvSpPr/>
            <p:nvPr/>
          </p:nvSpPr>
          <p:spPr>
            <a:xfrm rot="2924078">
              <a:off x="5613300" y="2624678"/>
              <a:ext cx="98419" cy="98419"/>
            </a:xfrm>
            <a:custGeom>
              <a:avLst/>
              <a:gdLst/>
              <a:ahLst/>
              <a:cxnLst/>
              <a:rect l="l" t="t" r="r" b="b"/>
              <a:pathLst>
                <a:path w="145055" h="145055" extrusionOk="0">
                  <a:moveTo>
                    <a:pt x="0" y="0"/>
                  </a:moveTo>
                  <a:lnTo>
                    <a:pt x="145054" y="0"/>
                  </a:lnTo>
                  <a:lnTo>
                    <a:pt x="145054" y="145054"/>
                  </a:lnTo>
                  <a:lnTo>
                    <a:pt x="0" y="145054"/>
                  </a:lnTo>
                  <a:lnTo>
                    <a:pt x="0" y="0"/>
                  </a:lnTo>
                  <a:close/>
                </a:path>
              </a:pathLst>
            </a:custGeom>
            <a:blipFill rotWithShape="1">
              <a:blip r:embed="rId7">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45" name="Google Shape;545;p36"/>
            <p:cNvSpPr/>
            <p:nvPr/>
          </p:nvSpPr>
          <p:spPr>
            <a:xfrm rot="2924078">
              <a:off x="6019245" y="2422945"/>
              <a:ext cx="98419" cy="98419"/>
            </a:xfrm>
            <a:custGeom>
              <a:avLst/>
              <a:gdLst/>
              <a:ahLst/>
              <a:cxnLst/>
              <a:rect l="l" t="t" r="r" b="b"/>
              <a:pathLst>
                <a:path w="145055" h="145055" extrusionOk="0">
                  <a:moveTo>
                    <a:pt x="0" y="0"/>
                  </a:moveTo>
                  <a:lnTo>
                    <a:pt x="145054" y="0"/>
                  </a:lnTo>
                  <a:lnTo>
                    <a:pt x="145054" y="145054"/>
                  </a:lnTo>
                  <a:lnTo>
                    <a:pt x="0" y="145054"/>
                  </a:lnTo>
                  <a:lnTo>
                    <a:pt x="0" y="0"/>
                  </a:lnTo>
                  <a:close/>
                </a:path>
              </a:pathLst>
            </a:custGeom>
            <a:blipFill rotWithShape="1">
              <a:blip r:embed="rId6">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46" name="Google Shape;546;p36"/>
            <p:cNvSpPr/>
            <p:nvPr/>
          </p:nvSpPr>
          <p:spPr>
            <a:xfrm rot="2924078">
              <a:off x="5239248" y="2295049"/>
              <a:ext cx="98419" cy="98419"/>
            </a:xfrm>
            <a:custGeom>
              <a:avLst/>
              <a:gdLst/>
              <a:ahLst/>
              <a:cxnLst/>
              <a:rect l="l" t="t" r="r" b="b"/>
              <a:pathLst>
                <a:path w="145055" h="145055" extrusionOk="0">
                  <a:moveTo>
                    <a:pt x="0" y="0"/>
                  </a:moveTo>
                  <a:lnTo>
                    <a:pt x="145055" y="0"/>
                  </a:lnTo>
                  <a:lnTo>
                    <a:pt x="145055" y="145055"/>
                  </a:lnTo>
                  <a:lnTo>
                    <a:pt x="0" y="145055"/>
                  </a:lnTo>
                  <a:lnTo>
                    <a:pt x="0" y="0"/>
                  </a:lnTo>
                  <a:close/>
                </a:path>
              </a:pathLst>
            </a:custGeom>
            <a:blipFill rotWithShape="1">
              <a:blip r:embed="rId5">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47" name="Google Shape;547;p36"/>
            <p:cNvSpPr/>
            <p:nvPr/>
          </p:nvSpPr>
          <p:spPr>
            <a:xfrm rot="2924078">
              <a:off x="5556548" y="2245511"/>
              <a:ext cx="98419" cy="98419"/>
            </a:xfrm>
            <a:custGeom>
              <a:avLst/>
              <a:gdLst/>
              <a:ahLst/>
              <a:cxnLst/>
              <a:rect l="l" t="t" r="r" b="b"/>
              <a:pathLst>
                <a:path w="145055" h="145055" extrusionOk="0">
                  <a:moveTo>
                    <a:pt x="0" y="0"/>
                  </a:moveTo>
                  <a:lnTo>
                    <a:pt x="145055" y="0"/>
                  </a:lnTo>
                  <a:lnTo>
                    <a:pt x="145055" y="145055"/>
                  </a:lnTo>
                  <a:lnTo>
                    <a:pt x="0" y="145055"/>
                  </a:lnTo>
                  <a:lnTo>
                    <a:pt x="0" y="0"/>
                  </a:lnTo>
                  <a:close/>
                </a:path>
              </a:pathLst>
            </a:custGeom>
            <a:blipFill rotWithShape="1">
              <a:blip r:embed="rId5">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48" name="Google Shape;548;p36"/>
            <p:cNvSpPr/>
            <p:nvPr/>
          </p:nvSpPr>
          <p:spPr>
            <a:xfrm>
              <a:off x="5373333" y="1394690"/>
              <a:ext cx="398967" cy="312172"/>
            </a:xfrm>
            <a:custGeom>
              <a:avLst/>
              <a:gdLst/>
              <a:ahLst/>
              <a:cxnLst/>
              <a:rect l="l" t="t" r="r" b="b"/>
              <a:pathLst>
                <a:path w="588881" h="460770" extrusionOk="0">
                  <a:moveTo>
                    <a:pt x="0" y="0"/>
                  </a:moveTo>
                  <a:lnTo>
                    <a:pt x="588881" y="0"/>
                  </a:lnTo>
                  <a:lnTo>
                    <a:pt x="588881" y="460770"/>
                  </a:lnTo>
                  <a:lnTo>
                    <a:pt x="0" y="460770"/>
                  </a:lnTo>
                  <a:lnTo>
                    <a:pt x="0" y="0"/>
                  </a:lnTo>
                  <a:close/>
                </a:path>
              </a:pathLst>
            </a:custGeom>
            <a:blipFill rotWithShape="1">
              <a:blip r:embed="rId8">
                <a:alphaModFix/>
              </a:blip>
              <a:stretch>
                <a:fillRect l="-3190" t="-209084" r="-331990" b="-161571"/>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49" name="Google Shape;549;p36"/>
            <p:cNvSpPr/>
            <p:nvPr/>
          </p:nvSpPr>
          <p:spPr>
            <a:xfrm>
              <a:off x="4410029" y="2743017"/>
              <a:ext cx="388338" cy="304113"/>
            </a:xfrm>
            <a:custGeom>
              <a:avLst/>
              <a:gdLst/>
              <a:ahLst/>
              <a:cxnLst/>
              <a:rect l="l" t="t" r="r" b="b"/>
              <a:pathLst>
                <a:path w="573192" h="448876" extrusionOk="0">
                  <a:moveTo>
                    <a:pt x="0" y="0"/>
                  </a:moveTo>
                  <a:lnTo>
                    <a:pt x="573192" y="0"/>
                  </a:lnTo>
                  <a:lnTo>
                    <a:pt x="573192" y="448876"/>
                  </a:lnTo>
                  <a:lnTo>
                    <a:pt x="0" y="448876"/>
                  </a:lnTo>
                  <a:lnTo>
                    <a:pt x="0" y="0"/>
                  </a:lnTo>
                  <a:close/>
                </a:path>
              </a:pathLst>
            </a:custGeom>
            <a:blipFill rotWithShape="1">
              <a:blip r:embed="rId8">
                <a:alphaModFix/>
              </a:blip>
              <a:stretch>
                <a:fillRect l="-6572" t="-16553" r="-340535" b="-366609"/>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50" name="Google Shape;550;p36"/>
            <p:cNvSpPr txBox="1"/>
            <p:nvPr/>
          </p:nvSpPr>
          <p:spPr>
            <a:xfrm>
              <a:off x="5530620" y="2706025"/>
              <a:ext cx="307739" cy="142572"/>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600">
                  <a:solidFill>
                    <a:srgbClr val="372F36"/>
                  </a:solidFill>
                  <a:latin typeface="Arial"/>
                  <a:ea typeface="Arial"/>
                  <a:cs typeface="Arial"/>
                  <a:sym typeface="Arial"/>
                </a:rPr>
                <a:t>MASI</a:t>
              </a:r>
              <a:endParaRPr sz="600"/>
            </a:p>
          </p:txBody>
        </p:sp>
        <p:sp>
          <p:nvSpPr>
            <p:cNvPr id="551" name="Google Shape;551;p36"/>
            <p:cNvSpPr txBox="1"/>
            <p:nvPr/>
          </p:nvSpPr>
          <p:spPr>
            <a:xfrm>
              <a:off x="5795335" y="2709012"/>
              <a:ext cx="281105" cy="142572"/>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600">
                  <a:solidFill>
                    <a:srgbClr val="372F36"/>
                  </a:solidFill>
                  <a:latin typeface="Arial"/>
                  <a:ea typeface="Arial"/>
                  <a:cs typeface="Arial"/>
                  <a:sym typeface="Arial"/>
                </a:rPr>
                <a:t>LASI</a:t>
              </a:r>
              <a:endParaRPr sz="600"/>
            </a:p>
          </p:txBody>
        </p:sp>
        <p:sp>
          <p:nvSpPr>
            <p:cNvPr id="552" name="Google Shape;552;p36"/>
            <p:cNvSpPr txBox="1"/>
            <p:nvPr/>
          </p:nvSpPr>
          <p:spPr>
            <a:xfrm>
              <a:off x="5290570" y="2118425"/>
              <a:ext cx="341340" cy="142572"/>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600">
                  <a:solidFill>
                    <a:srgbClr val="372F36"/>
                  </a:solidFill>
                  <a:latin typeface="Arial"/>
                  <a:ea typeface="Arial"/>
                  <a:cs typeface="Arial"/>
                  <a:sym typeface="Arial"/>
                </a:rPr>
                <a:t>SACR</a:t>
              </a:r>
              <a:endParaRPr sz="600"/>
            </a:p>
          </p:txBody>
        </p:sp>
        <p:sp>
          <p:nvSpPr>
            <p:cNvPr id="553" name="Google Shape;553;p36"/>
            <p:cNvSpPr txBox="1"/>
            <p:nvPr/>
          </p:nvSpPr>
          <p:spPr>
            <a:xfrm>
              <a:off x="5265858" y="2758468"/>
              <a:ext cx="295037" cy="142572"/>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600">
                  <a:solidFill>
                    <a:srgbClr val="372F36"/>
                  </a:solidFill>
                  <a:latin typeface="Arial"/>
                  <a:ea typeface="Arial"/>
                  <a:cs typeface="Arial"/>
                  <a:sym typeface="Arial"/>
                </a:rPr>
                <a:t>RASI</a:t>
              </a:r>
              <a:endParaRPr sz="600"/>
            </a:p>
          </p:txBody>
        </p:sp>
        <p:sp>
          <p:nvSpPr>
            <p:cNvPr id="554" name="Google Shape;554;p36"/>
            <p:cNvSpPr txBox="1"/>
            <p:nvPr/>
          </p:nvSpPr>
          <p:spPr>
            <a:xfrm>
              <a:off x="4792730" y="2459385"/>
              <a:ext cx="370434" cy="142572"/>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600" dirty="0">
                  <a:solidFill>
                    <a:srgbClr val="372F36"/>
                  </a:solidFill>
                  <a:latin typeface="Arial"/>
                  <a:ea typeface="Arial"/>
                  <a:cs typeface="Arial"/>
                  <a:sym typeface="Arial"/>
                </a:rPr>
                <a:t>RHJC</a:t>
              </a:r>
              <a:endParaRPr sz="600" dirty="0"/>
            </a:p>
          </p:txBody>
        </p:sp>
        <p:sp>
          <p:nvSpPr>
            <p:cNvPr id="555" name="Google Shape;555;p36"/>
            <p:cNvSpPr txBox="1"/>
            <p:nvPr/>
          </p:nvSpPr>
          <p:spPr>
            <a:xfrm>
              <a:off x="6056239" y="2271699"/>
              <a:ext cx="354453" cy="142572"/>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600">
                  <a:solidFill>
                    <a:srgbClr val="372F36"/>
                  </a:solidFill>
                  <a:latin typeface="Arial"/>
                  <a:ea typeface="Arial"/>
                  <a:cs typeface="Arial"/>
                  <a:sym typeface="Arial"/>
                </a:rPr>
                <a:t>LHJC</a:t>
              </a:r>
              <a:endParaRPr sz="600"/>
            </a:p>
          </p:txBody>
        </p:sp>
        <p:sp>
          <p:nvSpPr>
            <p:cNvPr id="556" name="Google Shape;556;p36"/>
            <p:cNvSpPr txBox="1"/>
            <p:nvPr/>
          </p:nvSpPr>
          <p:spPr>
            <a:xfrm>
              <a:off x="5042909" y="2194971"/>
              <a:ext cx="271269" cy="142572"/>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600" dirty="0">
                  <a:solidFill>
                    <a:srgbClr val="372F36"/>
                  </a:solidFill>
                  <a:latin typeface="Arial"/>
                  <a:ea typeface="Arial"/>
                  <a:cs typeface="Arial"/>
                  <a:sym typeface="Arial"/>
                </a:rPr>
                <a:t>LPSI</a:t>
              </a:r>
              <a:endParaRPr sz="600" dirty="0"/>
            </a:p>
          </p:txBody>
        </p:sp>
        <p:sp>
          <p:nvSpPr>
            <p:cNvPr id="557" name="Google Shape;557;p36"/>
            <p:cNvSpPr txBox="1"/>
            <p:nvPr/>
          </p:nvSpPr>
          <p:spPr>
            <a:xfrm>
              <a:off x="5621168" y="2118425"/>
              <a:ext cx="286022" cy="142572"/>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600">
                  <a:solidFill>
                    <a:srgbClr val="372F36"/>
                  </a:solidFill>
                  <a:latin typeface="Arial"/>
                  <a:ea typeface="Arial"/>
                  <a:cs typeface="Arial"/>
                  <a:sym typeface="Arial"/>
                </a:rPr>
                <a:t>RPSI</a:t>
              </a:r>
              <a:endParaRPr sz="600"/>
            </a:p>
          </p:txBody>
        </p:sp>
        <p:sp>
          <p:nvSpPr>
            <p:cNvPr id="558" name="Google Shape;558;p36"/>
            <p:cNvSpPr txBox="1"/>
            <p:nvPr/>
          </p:nvSpPr>
          <p:spPr>
            <a:xfrm>
              <a:off x="5483978" y="1595130"/>
              <a:ext cx="218700" cy="108300"/>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703">
                  <a:solidFill>
                    <a:srgbClr val="372F36"/>
                  </a:solidFill>
                  <a:latin typeface="Arial"/>
                  <a:ea typeface="Arial"/>
                  <a:cs typeface="Arial"/>
                  <a:sym typeface="Arial"/>
                </a:rPr>
                <a:t>front</a:t>
              </a:r>
              <a:endParaRPr sz="948"/>
            </a:p>
          </p:txBody>
        </p:sp>
        <p:sp>
          <p:nvSpPr>
            <p:cNvPr id="559" name="Google Shape;559;p36"/>
            <p:cNvSpPr txBox="1"/>
            <p:nvPr/>
          </p:nvSpPr>
          <p:spPr>
            <a:xfrm>
              <a:off x="4488679" y="2669162"/>
              <a:ext cx="223200" cy="108300"/>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703">
                  <a:solidFill>
                    <a:srgbClr val="372F36"/>
                  </a:solidFill>
                  <a:latin typeface="Arial"/>
                  <a:ea typeface="Arial"/>
                  <a:cs typeface="Arial"/>
                  <a:sym typeface="Arial"/>
                </a:rPr>
                <a:t>trans</a:t>
              </a:r>
              <a:endParaRPr sz="948"/>
            </a:p>
          </p:txBody>
        </p:sp>
        <p:sp>
          <p:nvSpPr>
            <p:cNvPr id="560" name="Google Shape;560;p36"/>
            <p:cNvSpPr txBox="1"/>
            <p:nvPr/>
          </p:nvSpPr>
          <p:spPr>
            <a:xfrm>
              <a:off x="5996759" y="3244995"/>
              <a:ext cx="143400" cy="259500"/>
            </a:xfrm>
            <a:prstGeom prst="rect">
              <a:avLst/>
            </a:prstGeom>
            <a:noFill/>
            <a:ln>
              <a:noFill/>
            </a:ln>
          </p:spPr>
          <p:txBody>
            <a:bodyPr spcFirstLastPara="1" wrap="square" lIns="0" tIns="0" rIns="0" bIns="0" anchor="t" anchorCtr="0">
              <a:spAutoFit/>
            </a:bodyPr>
            <a:lstStyle/>
            <a:p>
              <a:pPr marL="0" marR="0" lvl="0" indent="0" algn="ctr" rtl="0">
                <a:lnSpc>
                  <a:spcPct val="139980"/>
                </a:lnSpc>
                <a:spcBef>
                  <a:spcPts val="0"/>
                </a:spcBef>
                <a:spcAft>
                  <a:spcPts val="0"/>
                </a:spcAft>
                <a:buNone/>
              </a:pPr>
              <a:r>
                <a:rPr lang="en-US" sz="703">
                  <a:solidFill>
                    <a:srgbClr val="372F36"/>
                  </a:solidFill>
                  <a:latin typeface="Arial"/>
                  <a:ea typeface="Arial"/>
                  <a:cs typeface="Arial"/>
                  <a:sym typeface="Arial"/>
                </a:rPr>
                <a:t>sag</a:t>
              </a:r>
              <a:endParaRPr sz="948"/>
            </a:p>
          </p:txBody>
        </p:sp>
        <p:sp>
          <p:nvSpPr>
            <p:cNvPr id="561" name="Google Shape;561;p36"/>
            <p:cNvSpPr/>
            <p:nvPr/>
          </p:nvSpPr>
          <p:spPr>
            <a:xfrm>
              <a:off x="4875988" y="3706157"/>
              <a:ext cx="1634559" cy="1951865"/>
            </a:xfrm>
            <a:custGeom>
              <a:avLst/>
              <a:gdLst/>
              <a:ahLst/>
              <a:cxnLst/>
              <a:rect l="l" t="t" r="r" b="b"/>
              <a:pathLst>
                <a:path w="2412633" h="2880981" extrusionOk="0">
                  <a:moveTo>
                    <a:pt x="0" y="0"/>
                  </a:moveTo>
                  <a:lnTo>
                    <a:pt x="2412633" y="0"/>
                  </a:lnTo>
                  <a:lnTo>
                    <a:pt x="2412633" y="2880981"/>
                  </a:lnTo>
                  <a:lnTo>
                    <a:pt x="0" y="2880981"/>
                  </a:lnTo>
                  <a:lnTo>
                    <a:pt x="0" y="0"/>
                  </a:lnTo>
                  <a:close/>
                </a:path>
              </a:pathLst>
            </a:custGeom>
            <a:blipFill rotWithShape="1">
              <a:blip r:embed="rId3">
                <a:alphaModFix/>
              </a:blip>
              <a:stretch>
                <a:fillRect l="-227203" t="-114030" r="-41651" b="-116330"/>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cxnSp>
          <p:nvCxnSpPr>
            <p:cNvPr id="562" name="Google Shape;562;p36"/>
            <p:cNvCxnSpPr/>
            <p:nvPr/>
          </p:nvCxnSpPr>
          <p:spPr>
            <a:xfrm rot="10800000" flipH="1">
              <a:off x="5028725" y="4012838"/>
              <a:ext cx="1225200" cy="208800"/>
            </a:xfrm>
            <a:prstGeom prst="straightConnector1">
              <a:avLst/>
            </a:prstGeom>
            <a:noFill/>
            <a:ln w="19325" cap="flat" cmpd="sng">
              <a:solidFill>
                <a:srgbClr val="FF914D"/>
              </a:solidFill>
              <a:prstDash val="lgDash"/>
              <a:round/>
              <a:headEnd type="triangle" w="med" len="med"/>
              <a:tailEnd type="triangle" w="med" len="med"/>
            </a:ln>
          </p:spPr>
        </p:cxnSp>
        <p:sp>
          <p:nvSpPr>
            <p:cNvPr id="563" name="Google Shape;563;p36"/>
            <p:cNvSpPr/>
            <p:nvPr/>
          </p:nvSpPr>
          <p:spPr>
            <a:xfrm rot="2924078">
              <a:off x="5242435" y="4145016"/>
              <a:ext cx="72833" cy="72833"/>
            </a:xfrm>
            <a:custGeom>
              <a:avLst/>
              <a:gdLst/>
              <a:ahLst/>
              <a:cxnLst/>
              <a:rect l="l" t="t" r="r" b="b"/>
              <a:pathLst>
                <a:path w="107345" h="107345" extrusionOk="0">
                  <a:moveTo>
                    <a:pt x="0" y="0"/>
                  </a:moveTo>
                  <a:lnTo>
                    <a:pt x="107345" y="0"/>
                  </a:lnTo>
                  <a:lnTo>
                    <a:pt x="107345" y="107345"/>
                  </a:lnTo>
                  <a:lnTo>
                    <a:pt x="0" y="107345"/>
                  </a:lnTo>
                  <a:lnTo>
                    <a:pt x="0" y="0"/>
                  </a:lnTo>
                  <a:close/>
                </a:path>
              </a:pathLst>
            </a:custGeom>
            <a:blipFill rotWithShape="1">
              <a:blip r:embed="rId6">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64" name="Google Shape;564;p36"/>
            <p:cNvSpPr/>
            <p:nvPr/>
          </p:nvSpPr>
          <p:spPr>
            <a:xfrm rot="2924078">
              <a:off x="5946968" y="4032830"/>
              <a:ext cx="72833" cy="72833"/>
            </a:xfrm>
            <a:custGeom>
              <a:avLst/>
              <a:gdLst/>
              <a:ahLst/>
              <a:cxnLst/>
              <a:rect l="l" t="t" r="r" b="b"/>
              <a:pathLst>
                <a:path w="107345" h="107345" extrusionOk="0">
                  <a:moveTo>
                    <a:pt x="0" y="0"/>
                  </a:moveTo>
                  <a:lnTo>
                    <a:pt x="107345" y="0"/>
                  </a:lnTo>
                  <a:lnTo>
                    <a:pt x="107345" y="107345"/>
                  </a:lnTo>
                  <a:lnTo>
                    <a:pt x="0" y="107345"/>
                  </a:lnTo>
                  <a:lnTo>
                    <a:pt x="0" y="0"/>
                  </a:lnTo>
                  <a:close/>
                </a:path>
              </a:pathLst>
            </a:custGeom>
            <a:blipFill rotWithShape="1">
              <a:blip r:embed="rId6">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65" name="Google Shape;565;p36"/>
            <p:cNvSpPr/>
            <p:nvPr/>
          </p:nvSpPr>
          <p:spPr>
            <a:xfrm>
              <a:off x="5216471" y="5359745"/>
              <a:ext cx="72726" cy="72726"/>
            </a:xfrm>
            <a:custGeom>
              <a:avLst/>
              <a:gdLst/>
              <a:ahLst/>
              <a:cxnLst/>
              <a:rect l="l" t="t" r="r" b="b"/>
              <a:pathLst>
                <a:path w="107345" h="107345" extrusionOk="0">
                  <a:moveTo>
                    <a:pt x="0" y="0"/>
                  </a:moveTo>
                  <a:lnTo>
                    <a:pt x="107345" y="0"/>
                  </a:lnTo>
                  <a:lnTo>
                    <a:pt x="107345" y="107345"/>
                  </a:lnTo>
                  <a:lnTo>
                    <a:pt x="0" y="107345"/>
                  </a:lnTo>
                  <a:lnTo>
                    <a:pt x="0" y="0"/>
                  </a:lnTo>
                  <a:close/>
                </a:path>
              </a:pathLst>
            </a:custGeom>
            <a:blipFill rotWithShape="1">
              <a:blip r:embed="rId6">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66" name="Google Shape;566;p36"/>
            <p:cNvSpPr txBox="1"/>
            <p:nvPr/>
          </p:nvSpPr>
          <p:spPr>
            <a:xfrm>
              <a:off x="5135918" y="5438792"/>
              <a:ext cx="238078" cy="142572"/>
            </a:xfrm>
            <a:prstGeom prst="rect">
              <a:avLst/>
            </a:prstGeom>
            <a:noFill/>
            <a:ln>
              <a:noFill/>
            </a:ln>
          </p:spPr>
          <p:txBody>
            <a:bodyPr spcFirstLastPara="1" wrap="square" lIns="0" tIns="0" rIns="0" bIns="0" anchor="t" anchorCtr="0">
              <a:spAutoFit/>
            </a:bodyPr>
            <a:lstStyle/>
            <a:p>
              <a:pPr marL="0" marR="0" lvl="0" indent="0" algn="ctr" rtl="0">
                <a:lnSpc>
                  <a:spcPct val="139974"/>
                </a:lnSpc>
                <a:spcBef>
                  <a:spcPts val="0"/>
                </a:spcBef>
                <a:spcAft>
                  <a:spcPts val="0"/>
                </a:spcAft>
                <a:buNone/>
              </a:pPr>
              <a:r>
                <a:rPr lang="en-US" sz="600" dirty="0">
                  <a:solidFill>
                    <a:srgbClr val="0097B2"/>
                  </a:solidFill>
                  <a:latin typeface="Arial"/>
                  <a:ea typeface="Arial"/>
                  <a:cs typeface="Arial"/>
                  <a:sym typeface="Arial"/>
                </a:rPr>
                <a:t>RKJC</a:t>
              </a:r>
              <a:endParaRPr sz="600" dirty="0"/>
            </a:p>
          </p:txBody>
        </p:sp>
        <p:sp>
          <p:nvSpPr>
            <p:cNvPr id="567" name="Google Shape;567;p36"/>
            <p:cNvSpPr/>
            <p:nvPr/>
          </p:nvSpPr>
          <p:spPr>
            <a:xfrm rot="2349326">
              <a:off x="5106766" y="5374530"/>
              <a:ext cx="72677" cy="72677"/>
            </a:xfrm>
            <a:custGeom>
              <a:avLst/>
              <a:gdLst/>
              <a:ahLst/>
              <a:cxnLst/>
              <a:rect l="l" t="t" r="r" b="b"/>
              <a:pathLst>
                <a:path w="107345" h="107345" extrusionOk="0">
                  <a:moveTo>
                    <a:pt x="0" y="0"/>
                  </a:moveTo>
                  <a:lnTo>
                    <a:pt x="107345" y="0"/>
                  </a:lnTo>
                  <a:lnTo>
                    <a:pt x="107345" y="107345"/>
                  </a:lnTo>
                  <a:lnTo>
                    <a:pt x="0" y="107345"/>
                  </a:lnTo>
                  <a:lnTo>
                    <a:pt x="0" y="0"/>
                  </a:lnTo>
                  <a:close/>
                </a:path>
              </a:pathLst>
            </a:custGeom>
            <a:blipFill rotWithShape="1">
              <a:blip r:embed="rId5">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68" name="Google Shape;568;p36"/>
            <p:cNvSpPr txBox="1"/>
            <p:nvPr/>
          </p:nvSpPr>
          <p:spPr>
            <a:xfrm>
              <a:off x="4882195" y="5433460"/>
              <a:ext cx="254879" cy="142572"/>
            </a:xfrm>
            <a:prstGeom prst="rect">
              <a:avLst/>
            </a:prstGeom>
            <a:noFill/>
            <a:ln>
              <a:noFill/>
            </a:ln>
          </p:spPr>
          <p:txBody>
            <a:bodyPr spcFirstLastPara="1" wrap="square" lIns="0" tIns="0" rIns="0" bIns="0" anchor="t" anchorCtr="0">
              <a:spAutoFit/>
            </a:bodyPr>
            <a:lstStyle/>
            <a:p>
              <a:pPr marL="0" marR="0" lvl="0" indent="0" algn="ctr" rtl="0">
                <a:lnSpc>
                  <a:spcPct val="139974"/>
                </a:lnSpc>
                <a:spcBef>
                  <a:spcPts val="0"/>
                </a:spcBef>
                <a:spcAft>
                  <a:spcPts val="0"/>
                </a:spcAft>
                <a:buNone/>
              </a:pPr>
              <a:r>
                <a:rPr lang="en-US" sz="600" dirty="0">
                  <a:solidFill>
                    <a:srgbClr val="FF3131"/>
                  </a:solidFill>
                  <a:latin typeface="Arial"/>
                  <a:ea typeface="Arial"/>
                  <a:cs typeface="Arial"/>
                  <a:sym typeface="Arial"/>
                </a:rPr>
                <a:t>RKNE</a:t>
              </a:r>
              <a:endParaRPr sz="600" dirty="0"/>
            </a:p>
          </p:txBody>
        </p:sp>
        <p:sp>
          <p:nvSpPr>
            <p:cNvPr id="569" name="Google Shape;569;p36"/>
            <p:cNvSpPr/>
            <p:nvPr/>
          </p:nvSpPr>
          <p:spPr>
            <a:xfrm rot="2349326">
              <a:off x="5339010" y="5335720"/>
              <a:ext cx="72677" cy="72677"/>
            </a:xfrm>
            <a:custGeom>
              <a:avLst/>
              <a:gdLst/>
              <a:ahLst/>
              <a:cxnLst/>
              <a:rect l="l" t="t" r="r" b="b"/>
              <a:pathLst>
                <a:path w="107345" h="107345" extrusionOk="0">
                  <a:moveTo>
                    <a:pt x="0" y="0"/>
                  </a:moveTo>
                  <a:lnTo>
                    <a:pt x="107345" y="0"/>
                  </a:lnTo>
                  <a:lnTo>
                    <a:pt x="107345" y="107345"/>
                  </a:lnTo>
                  <a:lnTo>
                    <a:pt x="0" y="107345"/>
                  </a:lnTo>
                  <a:lnTo>
                    <a:pt x="0" y="0"/>
                  </a:lnTo>
                  <a:close/>
                </a:path>
              </a:pathLst>
            </a:custGeom>
            <a:blipFill rotWithShape="1">
              <a:blip r:embed="rId5">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cxnSp>
          <p:nvCxnSpPr>
            <p:cNvPr id="570" name="Google Shape;570;p36"/>
            <p:cNvCxnSpPr/>
            <p:nvPr/>
          </p:nvCxnSpPr>
          <p:spPr>
            <a:xfrm rot="10800000" flipH="1">
              <a:off x="4603876" y="5296722"/>
              <a:ext cx="1225200" cy="208800"/>
            </a:xfrm>
            <a:prstGeom prst="straightConnector1">
              <a:avLst/>
            </a:prstGeom>
            <a:noFill/>
            <a:ln w="19325" cap="flat" cmpd="sng">
              <a:solidFill>
                <a:srgbClr val="FF914D"/>
              </a:solidFill>
              <a:prstDash val="lgDash"/>
              <a:round/>
              <a:headEnd type="triangle" w="med" len="med"/>
              <a:tailEnd type="triangle" w="med" len="med"/>
            </a:ln>
          </p:spPr>
        </p:cxnSp>
        <p:cxnSp>
          <p:nvCxnSpPr>
            <p:cNvPr id="571" name="Google Shape;571;p36"/>
            <p:cNvCxnSpPr/>
            <p:nvPr/>
          </p:nvCxnSpPr>
          <p:spPr>
            <a:xfrm rot="10800000">
              <a:off x="5251604" y="4205345"/>
              <a:ext cx="1200" cy="1154400"/>
            </a:xfrm>
            <a:prstGeom prst="straightConnector1">
              <a:avLst/>
            </a:prstGeom>
            <a:noFill/>
            <a:ln w="19325" cap="flat" cmpd="sng">
              <a:solidFill>
                <a:srgbClr val="FF914D"/>
              </a:solidFill>
              <a:prstDash val="lgDash"/>
              <a:round/>
              <a:headEnd type="triangle" w="med" len="med"/>
              <a:tailEnd type="triangle" w="med" len="med"/>
            </a:ln>
          </p:spPr>
        </p:cxnSp>
        <p:cxnSp>
          <p:nvCxnSpPr>
            <p:cNvPr id="572" name="Google Shape;572;p36"/>
            <p:cNvCxnSpPr/>
            <p:nvPr/>
          </p:nvCxnSpPr>
          <p:spPr>
            <a:xfrm>
              <a:off x="4919799" y="4827268"/>
              <a:ext cx="641700" cy="1064400"/>
            </a:xfrm>
            <a:prstGeom prst="straightConnector1">
              <a:avLst/>
            </a:prstGeom>
            <a:noFill/>
            <a:ln w="19325" cap="flat" cmpd="sng">
              <a:solidFill>
                <a:srgbClr val="FF914D"/>
              </a:solidFill>
              <a:prstDash val="lgDash"/>
              <a:round/>
              <a:headEnd type="triangle" w="med" len="med"/>
              <a:tailEnd type="triangle" w="med" len="med"/>
            </a:ln>
          </p:spPr>
        </p:cxnSp>
        <p:sp>
          <p:nvSpPr>
            <p:cNvPr id="573" name="Google Shape;573;p36"/>
            <p:cNvSpPr/>
            <p:nvPr/>
          </p:nvSpPr>
          <p:spPr>
            <a:xfrm>
              <a:off x="4324588" y="5571854"/>
              <a:ext cx="339860" cy="169268"/>
            </a:xfrm>
            <a:custGeom>
              <a:avLst/>
              <a:gdLst/>
              <a:ahLst/>
              <a:cxnLst/>
              <a:rect l="l" t="t" r="r" b="b"/>
              <a:pathLst>
                <a:path w="501638" h="249842" extrusionOk="0">
                  <a:moveTo>
                    <a:pt x="0" y="0"/>
                  </a:moveTo>
                  <a:lnTo>
                    <a:pt x="501637" y="0"/>
                  </a:lnTo>
                  <a:lnTo>
                    <a:pt x="501637" y="249842"/>
                  </a:lnTo>
                  <a:lnTo>
                    <a:pt x="0" y="249842"/>
                  </a:lnTo>
                  <a:lnTo>
                    <a:pt x="0" y="0"/>
                  </a:lnTo>
                  <a:close/>
                </a:path>
              </a:pathLst>
            </a:custGeom>
            <a:blipFill rotWithShape="1">
              <a:blip r:embed="rId9">
                <a:alphaModFix/>
              </a:blip>
              <a:stretch>
                <a:fillRect t="-474251" r="-225966"/>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74" name="Google Shape;574;p36"/>
            <p:cNvSpPr/>
            <p:nvPr/>
          </p:nvSpPr>
          <p:spPr>
            <a:xfrm>
              <a:off x="4406910" y="5432049"/>
              <a:ext cx="175079" cy="171100"/>
            </a:xfrm>
            <a:custGeom>
              <a:avLst/>
              <a:gdLst/>
              <a:ahLst/>
              <a:cxnLst/>
              <a:rect l="l" t="t" r="r" b="b"/>
              <a:pathLst>
                <a:path w="258419" h="252546" extrusionOk="0">
                  <a:moveTo>
                    <a:pt x="0" y="0"/>
                  </a:moveTo>
                  <a:lnTo>
                    <a:pt x="258419" y="0"/>
                  </a:lnTo>
                  <a:lnTo>
                    <a:pt x="258419" y="252546"/>
                  </a:lnTo>
                  <a:lnTo>
                    <a:pt x="0" y="252546"/>
                  </a:lnTo>
                  <a:lnTo>
                    <a:pt x="0" y="0"/>
                  </a:lnTo>
                  <a:close/>
                </a:path>
              </a:pathLst>
            </a:custGeom>
            <a:blipFill rotWithShape="1">
              <a:blip r:embed="rId10">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75" name="Google Shape;575;p36"/>
            <p:cNvSpPr/>
            <p:nvPr/>
          </p:nvSpPr>
          <p:spPr>
            <a:xfrm>
              <a:off x="5499473" y="5928990"/>
              <a:ext cx="329864" cy="165599"/>
            </a:xfrm>
            <a:custGeom>
              <a:avLst/>
              <a:gdLst/>
              <a:ahLst/>
              <a:cxnLst/>
              <a:rect l="l" t="t" r="r" b="b"/>
              <a:pathLst>
                <a:path w="486884" h="244426" extrusionOk="0">
                  <a:moveTo>
                    <a:pt x="0" y="0"/>
                  </a:moveTo>
                  <a:lnTo>
                    <a:pt x="486884" y="0"/>
                  </a:lnTo>
                  <a:lnTo>
                    <a:pt x="486884" y="244426"/>
                  </a:lnTo>
                  <a:lnTo>
                    <a:pt x="0" y="244426"/>
                  </a:lnTo>
                  <a:lnTo>
                    <a:pt x="0" y="0"/>
                  </a:lnTo>
                  <a:close/>
                </a:path>
              </a:pathLst>
            </a:custGeom>
            <a:blipFill rotWithShape="1">
              <a:blip r:embed="rId9">
                <a:alphaModFix/>
              </a:blip>
              <a:stretch>
                <a:fillRect t="-288600" r="-230251" b="-188600"/>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76" name="Google Shape;576;p36"/>
            <p:cNvSpPr/>
            <p:nvPr/>
          </p:nvSpPr>
          <p:spPr>
            <a:xfrm>
              <a:off x="5307929" y="4592185"/>
              <a:ext cx="318785" cy="236318"/>
            </a:xfrm>
            <a:custGeom>
              <a:avLst/>
              <a:gdLst/>
              <a:ahLst/>
              <a:cxnLst/>
              <a:rect l="l" t="t" r="r" b="b"/>
              <a:pathLst>
                <a:path w="470532" h="348809" extrusionOk="0">
                  <a:moveTo>
                    <a:pt x="0" y="0"/>
                  </a:moveTo>
                  <a:lnTo>
                    <a:pt x="470532" y="0"/>
                  </a:lnTo>
                  <a:lnTo>
                    <a:pt x="470532" y="348809"/>
                  </a:lnTo>
                  <a:lnTo>
                    <a:pt x="0" y="348809"/>
                  </a:lnTo>
                  <a:lnTo>
                    <a:pt x="0" y="0"/>
                  </a:lnTo>
                  <a:close/>
                </a:path>
              </a:pathLst>
            </a:custGeom>
            <a:blipFill rotWithShape="1">
              <a:blip r:embed="rId9">
                <a:alphaModFix/>
              </a:blip>
              <a:stretch>
                <a:fillRect r="-235188" b="-296731"/>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77" name="Google Shape;577;p36"/>
            <p:cNvSpPr/>
            <p:nvPr/>
          </p:nvSpPr>
          <p:spPr>
            <a:xfrm>
              <a:off x="4494377" y="4160495"/>
              <a:ext cx="488436" cy="144311"/>
            </a:xfrm>
            <a:custGeom>
              <a:avLst/>
              <a:gdLst/>
              <a:ahLst/>
              <a:cxnLst/>
              <a:rect l="l" t="t" r="r" b="b"/>
              <a:pathLst>
                <a:path w="720939" h="213005" extrusionOk="0">
                  <a:moveTo>
                    <a:pt x="0" y="0"/>
                  </a:moveTo>
                  <a:lnTo>
                    <a:pt x="720940" y="0"/>
                  </a:lnTo>
                  <a:lnTo>
                    <a:pt x="720940" y="213005"/>
                  </a:lnTo>
                  <a:lnTo>
                    <a:pt x="0" y="213005"/>
                  </a:lnTo>
                  <a:lnTo>
                    <a:pt x="0" y="0"/>
                  </a:lnTo>
                  <a:close/>
                </a:path>
              </a:pathLst>
            </a:custGeom>
            <a:blipFill rotWithShape="1">
              <a:blip r:embed="rId11">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78" name="Google Shape;578;p36"/>
            <p:cNvSpPr txBox="1"/>
            <p:nvPr/>
          </p:nvSpPr>
          <p:spPr>
            <a:xfrm>
              <a:off x="5043285" y="4058120"/>
              <a:ext cx="240945" cy="142572"/>
            </a:xfrm>
            <a:prstGeom prst="rect">
              <a:avLst/>
            </a:prstGeom>
            <a:noFill/>
            <a:ln>
              <a:noFill/>
            </a:ln>
          </p:spPr>
          <p:txBody>
            <a:bodyPr spcFirstLastPara="1" wrap="square" lIns="0" tIns="0" rIns="0" bIns="0" anchor="t" anchorCtr="0">
              <a:spAutoFit/>
            </a:bodyPr>
            <a:lstStyle/>
            <a:p>
              <a:pPr marL="0" marR="0" lvl="0" indent="0" algn="ctr" rtl="0">
                <a:lnSpc>
                  <a:spcPct val="139974"/>
                </a:lnSpc>
                <a:spcBef>
                  <a:spcPts val="0"/>
                </a:spcBef>
                <a:spcAft>
                  <a:spcPts val="0"/>
                </a:spcAft>
                <a:buNone/>
              </a:pPr>
              <a:r>
                <a:rPr lang="en-US" sz="600">
                  <a:solidFill>
                    <a:srgbClr val="372F36"/>
                  </a:solidFill>
                  <a:latin typeface="Arial"/>
                  <a:ea typeface="Arial"/>
                  <a:cs typeface="Arial"/>
                  <a:sym typeface="Arial"/>
                </a:rPr>
                <a:t>RHJC</a:t>
              </a:r>
              <a:endParaRPr sz="600"/>
            </a:p>
          </p:txBody>
        </p:sp>
        <p:sp>
          <p:nvSpPr>
            <p:cNvPr id="579" name="Google Shape;579;p36"/>
            <p:cNvSpPr txBox="1"/>
            <p:nvPr/>
          </p:nvSpPr>
          <p:spPr>
            <a:xfrm>
              <a:off x="5977934" y="3919228"/>
              <a:ext cx="232341" cy="142572"/>
            </a:xfrm>
            <a:prstGeom prst="rect">
              <a:avLst/>
            </a:prstGeom>
            <a:noFill/>
            <a:ln>
              <a:noFill/>
            </a:ln>
          </p:spPr>
          <p:txBody>
            <a:bodyPr spcFirstLastPara="1" wrap="square" lIns="0" tIns="0" rIns="0" bIns="0" anchor="t" anchorCtr="0">
              <a:spAutoFit/>
            </a:bodyPr>
            <a:lstStyle/>
            <a:p>
              <a:pPr marL="0" marR="0" lvl="0" indent="0" algn="ctr" rtl="0">
                <a:lnSpc>
                  <a:spcPct val="139974"/>
                </a:lnSpc>
                <a:spcBef>
                  <a:spcPts val="0"/>
                </a:spcBef>
                <a:spcAft>
                  <a:spcPts val="0"/>
                </a:spcAft>
                <a:buNone/>
              </a:pPr>
              <a:r>
                <a:rPr lang="en-US" sz="600">
                  <a:solidFill>
                    <a:srgbClr val="372F36"/>
                  </a:solidFill>
                  <a:latin typeface="Arial"/>
                  <a:ea typeface="Arial"/>
                  <a:cs typeface="Arial"/>
                  <a:sym typeface="Arial"/>
                </a:rPr>
                <a:t>LHJC</a:t>
              </a:r>
              <a:endParaRPr sz="600"/>
            </a:p>
          </p:txBody>
        </p:sp>
        <p:sp>
          <p:nvSpPr>
            <p:cNvPr id="580" name="Google Shape;580;p36"/>
            <p:cNvSpPr txBox="1"/>
            <p:nvPr/>
          </p:nvSpPr>
          <p:spPr>
            <a:xfrm>
              <a:off x="5393674" y="5394648"/>
              <a:ext cx="238078" cy="142572"/>
            </a:xfrm>
            <a:prstGeom prst="rect">
              <a:avLst/>
            </a:prstGeom>
            <a:noFill/>
            <a:ln>
              <a:noFill/>
            </a:ln>
          </p:spPr>
          <p:txBody>
            <a:bodyPr spcFirstLastPara="1" wrap="square" lIns="0" tIns="0" rIns="0" bIns="0" anchor="t" anchorCtr="0">
              <a:spAutoFit/>
            </a:bodyPr>
            <a:lstStyle/>
            <a:p>
              <a:pPr marL="0" marR="0" lvl="0" indent="0" algn="ctr" rtl="0">
                <a:lnSpc>
                  <a:spcPct val="139974"/>
                </a:lnSpc>
                <a:spcBef>
                  <a:spcPts val="0"/>
                </a:spcBef>
                <a:spcAft>
                  <a:spcPts val="0"/>
                </a:spcAft>
                <a:buNone/>
              </a:pPr>
              <a:r>
                <a:rPr lang="en-US" sz="600" dirty="0">
                  <a:solidFill>
                    <a:srgbClr val="FF3131"/>
                  </a:solidFill>
                  <a:latin typeface="Arial"/>
                  <a:ea typeface="Arial"/>
                  <a:cs typeface="Arial"/>
                  <a:sym typeface="Arial"/>
                </a:rPr>
                <a:t>LKNE</a:t>
              </a:r>
              <a:endParaRPr sz="600" dirty="0"/>
            </a:p>
          </p:txBody>
        </p:sp>
        <p:sp>
          <p:nvSpPr>
            <p:cNvPr id="581" name="Google Shape;581;p36"/>
            <p:cNvSpPr/>
            <p:nvPr/>
          </p:nvSpPr>
          <p:spPr>
            <a:xfrm>
              <a:off x="8892571" y="1488272"/>
              <a:ext cx="1634559" cy="2000803"/>
            </a:xfrm>
            <a:custGeom>
              <a:avLst/>
              <a:gdLst/>
              <a:ahLst/>
              <a:cxnLst/>
              <a:rect l="l" t="t" r="r" b="b"/>
              <a:pathLst>
                <a:path w="2412633" h="2953215" extrusionOk="0">
                  <a:moveTo>
                    <a:pt x="0" y="0"/>
                  </a:moveTo>
                  <a:lnTo>
                    <a:pt x="2412633" y="0"/>
                  </a:lnTo>
                  <a:lnTo>
                    <a:pt x="2412633" y="2953215"/>
                  </a:lnTo>
                  <a:lnTo>
                    <a:pt x="0" y="2953215"/>
                  </a:lnTo>
                  <a:lnTo>
                    <a:pt x="0" y="0"/>
                  </a:lnTo>
                  <a:close/>
                </a:path>
              </a:pathLst>
            </a:custGeom>
            <a:blipFill rotWithShape="1">
              <a:blip r:embed="rId3">
                <a:alphaModFix/>
              </a:blip>
              <a:stretch>
                <a:fillRect l="-227203" t="-173340" r="-41651" b="-48949"/>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82" name="Google Shape;582;p36"/>
            <p:cNvSpPr/>
            <p:nvPr/>
          </p:nvSpPr>
          <p:spPr>
            <a:xfrm>
              <a:off x="9240615" y="1874304"/>
              <a:ext cx="72726" cy="72726"/>
            </a:xfrm>
            <a:custGeom>
              <a:avLst/>
              <a:gdLst/>
              <a:ahLst/>
              <a:cxnLst/>
              <a:rect l="l" t="t" r="r" b="b"/>
              <a:pathLst>
                <a:path w="107345" h="107345" extrusionOk="0">
                  <a:moveTo>
                    <a:pt x="0" y="0"/>
                  </a:moveTo>
                  <a:lnTo>
                    <a:pt x="107345" y="0"/>
                  </a:lnTo>
                  <a:lnTo>
                    <a:pt x="107345" y="107345"/>
                  </a:lnTo>
                  <a:lnTo>
                    <a:pt x="0" y="107345"/>
                  </a:lnTo>
                  <a:lnTo>
                    <a:pt x="0" y="0"/>
                  </a:lnTo>
                  <a:close/>
                </a:path>
              </a:pathLst>
            </a:custGeom>
            <a:blipFill rotWithShape="1">
              <a:blip r:embed="rId6">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83" name="Google Shape;583;p36"/>
            <p:cNvSpPr txBox="1"/>
            <p:nvPr/>
          </p:nvSpPr>
          <p:spPr>
            <a:xfrm>
              <a:off x="8962837" y="1867856"/>
              <a:ext cx="244223" cy="142572"/>
            </a:xfrm>
            <a:prstGeom prst="rect">
              <a:avLst/>
            </a:prstGeom>
            <a:noFill/>
            <a:ln>
              <a:noFill/>
            </a:ln>
          </p:spPr>
          <p:txBody>
            <a:bodyPr spcFirstLastPara="1" wrap="square" lIns="0" tIns="0" rIns="0" bIns="0" anchor="t" anchorCtr="0">
              <a:spAutoFit/>
            </a:bodyPr>
            <a:lstStyle/>
            <a:p>
              <a:pPr marL="0" marR="0" lvl="0" indent="0" algn="ctr" rtl="0">
                <a:lnSpc>
                  <a:spcPct val="139974"/>
                </a:lnSpc>
                <a:spcBef>
                  <a:spcPts val="0"/>
                </a:spcBef>
                <a:spcAft>
                  <a:spcPts val="0"/>
                </a:spcAft>
                <a:buNone/>
              </a:pPr>
              <a:r>
                <a:rPr lang="en-US" sz="600">
                  <a:solidFill>
                    <a:srgbClr val="372F36"/>
                  </a:solidFill>
                  <a:latin typeface="Arial"/>
                  <a:ea typeface="Arial"/>
                  <a:cs typeface="Arial"/>
                  <a:sym typeface="Arial"/>
                </a:rPr>
                <a:t>RKJC</a:t>
              </a:r>
              <a:endParaRPr sz="600"/>
            </a:p>
          </p:txBody>
        </p:sp>
        <p:sp>
          <p:nvSpPr>
            <p:cNvPr id="584" name="Google Shape;584;p36"/>
            <p:cNvSpPr/>
            <p:nvPr/>
          </p:nvSpPr>
          <p:spPr>
            <a:xfrm>
              <a:off x="9319172" y="2863326"/>
              <a:ext cx="72726" cy="72726"/>
            </a:xfrm>
            <a:custGeom>
              <a:avLst/>
              <a:gdLst/>
              <a:ahLst/>
              <a:cxnLst/>
              <a:rect l="l" t="t" r="r" b="b"/>
              <a:pathLst>
                <a:path w="107345" h="107345" extrusionOk="0">
                  <a:moveTo>
                    <a:pt x="0" y="0"/>
                  </a:moveTo>
                  <a:lnTo>
                    <a:pt x="107345" y="0"/>
                  </a:lnTo>
                  <a:lnTo>
                    <a:pt x="107345" y="107345"/>
                  </a:lnTo>
                  <a:lnTo>
                    <a:pt x="0" y="107345"/>
                  </a:lnTo>
                  <a:lnTo>
                    <a:pt x="0" y="0"/>
                  </a:lnTo>
                  <a:close/>
                </a:path>
              </a:pathLst>
            </a:custGeom>
            <a:blipFill rotWithShape="1">
              <a:blip r:embed="rId6">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85" name="Google Shape;585;p36"/>
            <p:cNvSpPr txBox="1"/>
            <p:nvPr/>
          </p:nvSpPr>
          <p:spPr>
            <a:xfrm>
              <a:off x="9049923" y="2833163"/>
              <a:ext cx="266352" cy="142572"/>
            </a:xfrm>
            <a:prstGeom prst="rect">
              <a:avLst/>
            </a:prstGeom>
            <a:noFill/>
            <a:ln>
              <a:noFill/>
            </a:ln>
          </p:spPr>
          <p:txBody>
            <a:bodyPr spcFirstLastPara="1" wrap="square" lIns="0" tIns="0" rIns="0" bIns="0" anchor="t" anchorCtr="0">
              <a:spAutoFit/>
            </a:bodyPr>
            <a:lstStyle/>
            <a:p>
              <a:pPr marL="0" marR="0" lvl="0" indent="0" algn="ctr" rtl="0">
                <a:lnSpc>
                  <a:spcPct val="139974"/>
                </a:lnSpc>
                <a:spcBef>
                  <a:spcPts val="0"/>
                </a:spcBef>
                <a:spcAft>
                  <a:spcPts val="0"/>
                </a:spcAft>
                <a:buNone/>
              </a:pPr>
              <a:r>
                <a:rPr lang="en-US" sz="600">
                  <a:solidFill>
                    <a:srgbClr val="372F36"/>
                  </a:solidFill>
                  <a:latin typeface="Arial"/>
                  <a:ea typeface="Arial"/>
                  <a:cs typeface="Arial"/>
                  <a:sym typeface="Arial"/>
                </a:rPr>
                <a:t>RAJC</a:t>
              </a:r>
              <a:endParaRPr sz="600"/>
            </a:p>
          </p:txBody>
        </p:sp>
        <p:cxnSp>
          <p:nvCxnSpPr>
            <p:cNvPr id="586" name="Google Shape;586;p36"/>
            <p:cNvCxnSpPr/>
            <p:nvPr/>
          </p:nvCxnSpPr>
          <p:spPr>
            <a:xfrm rot="10800000" flipH="1">
              <a:off x="8631346" y="1820246"/>
              <a:ext cx="1225200" cy="208800"/>
            </a:xfrm>
            <a:prstGeom prst="straightConnector1">
              <a:avLst/>
            </a:prstGeom>
            <a:noFill/>
            <a:ln w="19325" cap="flat" cmpd="sng">
              <a:solidFill>
                <a:srgbClr val="FF914D"/>
              </a:solidFill>
              <a:prstDash val="lgDash"/>
              <a:round/>
              <a:headEnd type="triangle" w="med" len="med"/>
              <a:tailEnd type="triangle" w="med" len="med"/>
            </a:ln>
          </p:spPr>
        </p:cxnSp>
        <p:cxnSp>
          <p:nvCxnSpPr>
            <p:cNvPr id="587" name="Google Shape;587;p36"/>
            <p:cNvCxnSpPr/>
            <p:nvPr/>
          </p:nvCxnSpPr>
          <p:spPr>
            <a:xfrm rot="10800000">
              <a:off x="9276906" y="1947126"/>
              <a:ext cx="78600" cy="916200"/>
            </a:xfrm>
            <a:prstGeom prst="straightConnector1">
              <a:avLst/>
            </a:prstGeom>
            <a:noFill/>
            <a:ln w="19325" cap="flat" cmpd="sng">
              <a:solidFill>
                <a:srgbClr val="FF914D"/>
              </a:solidFill>
              <a:prstDash val="lgDash"/>
              <a:round/>
              <a:headEnd type="triangle" w="med" len="med"/>
              <a:tailEnd type="triangle" w="med" len="med"/>
            </a:ln>
          </p:spPr>
        </p:cxnSp>
        <p:cxnSp>
          <p:nvCxnSpPr>
            <p:cNvPr id="588" name="Google Shape;588;p36"/>
            <p:cNvCxnSpPr/>
            <p:nvPr/>
          </p:nvCxnSpPr>
          <p:spPr>
            <a:xfrm>
              <a:off x="9025722" y="2346207"/>
              <a:ext cx="641700" cy="1064400"/>
            </a:xfrm>
            <a:prstGeom prst="straightConnector1">
              <a:avLst/>
            </a:prstGeom>
            <a:noFill/>
            <a:ln w="19325" cap="flat" cmpd="sng">
              <a:solidFill>
                <a:srgbClr val="FF914D"/>
              </a:solidFill>
              <a:prstDash val="lgDash"/>
              <a:round/>
              <a:headEnd type="triangle" w="med" len="med"/>
              <a:tailEnd type="triangle" w="med" len="med"/>
            </a:ln>
          </p:spPr>
        </p:cxnSp>
        <p:sp>
          <p:nvSpPr>
            <p:cNvPr id="589" name="Google Shape;589;p36"/>
            <p:cNvSpPr/>
            <p:nvPr/>
          </p:nvSpPr>
          <p:spPr>
            <a:xfrm>
              <a:off x="8434379" y="1955573"/>
              <a:ext cx="175079" cy="171100"/>
            </a:xfrm>
            <a:custGeom>
              <a:avLst/>
              <a:gdLst/>
              <a:ahLst/>
              <a:cxnLst/>
              <a:rect l="l" t="t" r="r" b="b"/>
              <a:pathLst>
                <a:path w="258419" h="252546" extrusionOk="0">
                  <a:moveTo>
                    <a:pt x="0" y="0"/>
                  </a:moveTo>
                  <a:lnTo>
                    <a:pt x="258419" y="0"/>
                  </a:lnTo>
                  <a:lnTo>
                    <a:pt x="258419" y="252546"/>
                  </a:lnTo>
                  <a:lnTo>
                    <a:pt x="0" y="252546"/>
                  </a:lnTo>
                  <a:lnTo>
                    <a:pt x="0" y="0"/>
                  </a:lnTo>
                  <a:close/>
                </a:path>
              </a:pathLst>
            </a:custGeom>
            <a:blipFill rotWithShape="1">
              <a:blip r:embed="rId10">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cxnSp>
          <p:nvCxnSpPr>
            <p:cNvPr id="590" name="Google Shape;590;p36"/>
            <p:cNvCxnSpPr/>
            <p:nvPr/>
          </p:nvCxnSpPr>
          <p:spPr>
            <a:xfrm rot="10800000" flipH="1">
              <a:off x="8653029" y="2812857"/>
              <a:ext cx="1225200" cy="208800"/>
            </a:xfrm>
            <a:prstGeom prst="straightConnector1">
              <a:avLst/>
            </a:prstGeom>
            <a:noFill/>
            <a:ln w="19325" cap="flat" cmpd="sng">
              <a:solidFill>
                <a:srgbClr val="FF914D"/>
              </a:solidFill>
              <a:prstDash val="lgDash"/>
              <a:round/>
              <a:headEnd type="triangle" w="med" len="med"/>
              <a:tailEnd type="triangle" w="med" len="med"/>
            </a:ln>
          </p:spPr>
        </p:cxnSp>
        <p:sp>
          <p:nvSpPr>
            <p:cNvPr id="591" name="Google Shape;591;p36"/>
            <p:cNvSpPr/>
            <p:nvPr/>
          </p:nvSpPr>
          <p:spPr>
            <a:xfrm>
              <a:off x="9647139" y="3410636"/>
              <a:ext cx="296792" cy="183810"/>
            </a:xfrm>
            <a:custGeom>
              <a:avLst/>
              <a:gdLst/>
              <a:ahLst/>
              <a:cxnLst/>
              <a:rect l="l" t="t" r="r" b="b"/>
              <a:pathLst>
                <a:path w="438070" h="271307" extrusionOk="0">
                  <a:moveTo>
                    <a:pt x="0" y="0"/>
                  </a:moveTo>
                  <a:lnTo>
                    <a:pt x="438070" y="0"/>
                  </a:lnTo>
                  <a:lnTo>
                    <a:pt x="438070" y="271307"/>
                  </a:lnTo>
                  <a:lnTo>
                    <a:pt x="0" y="271307"/>
                  </a:lnTo>
                  <a:lnTo>
                    <a:pt x="0" y="0"/>
                  </a:lnTo>
                  <a:close/>
                </a:path>
              </a:pathLst>
            </a:custGeom>
            <a:blipFill rotWithShape="1">
              <a:blip r:embed="rId12">
                <a:alphaModFix/>
              </a:blip>
              <a:stretch>
                <a:fillRect t="-117329" r="-219203" b="-85151"/>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92" name="Google Shape;592;p36"/>
            <p:cNvSpPr/>
            <p:nvPr/>
          </p:nvSpPr>
          <p:spPr>
            <a:xfrm>
              <a:off x="8545301" y="3046985"/>
              <a:ext cx="304878" cy="156519"/>
            </a:xfrm>
            <a:custGeom>
              <a:avLst/>
              <a:gdLst/>
              <a:ahLst/>
              <a:cxnLst/>
              <a:rect l="l" t="t" r="r" b="b"/>
              <a:pathLst>
                <a:path w="450004" h="231025" extrusionOk="0">
                  <a:moveTo>
                    <a:pt x="0" y="0"/>
                  </a:moveTo>
                  <a:lnTo>
                    <a:pt x="450005" y="0"/>
                  </a:lnTo>
                  <a:lnTo>
                    <a:pt x="450005" y="231025"/>
                  </a:lnTo>
                  <a:lnTo>
                    <a:pt x="0" y="231025"/>
                  </a:lnTo>
                  <a:lnTo>
                    <a:pt x="0" y="0"/>
                  </a:lnTo>
                  <a:close/>
                </a:path>
              </a:pathLst>
            </a:custGeom>
            <a:blipFill rotWithShape="1">
              <a:blip r:embed="rId12">
                <a:alphaModFix/>
              </a:blip>
              <a:stretch>
                <a:fillRect t="-255227" r="-210733"/>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93" name="Google Shape;593;p36"/>
            <p:cNvSpPr/>
            <p:nvPr/>
          </p:nvSpPr>
          <p:spPr>
            <a:xfrm>
              <a:off x="9401668" y="2309685"/>
              <a:ext cx="245673" cy="225003"/>
            </a:xfrm>
            <a:custGeom>
              <a:avLst/>
              <a:gdLst/>
              <a:ahLst/>
              <a:cxnLst/>
              <a:rect l="l" t="t" r="r" b="b"/>
              <a:pathLst>
                <a:path w="362617" h="332108" extrusionOk="0">
                  <a:moveTo>
                    <a:pt x="0" y="0"/>
                  </a:moveTo>
                  <a:lnTo>
                    <a:pt x="362617" y="0"/>
                  </a:lnTo>
                  <a:lnTo>
                    <a:pt x="362617" y="332108"/>
                  </a:lnTo>
                  <a:lnTo>
                    <a:pt x="0" y="332108"/>
                  </a:lnTo>
                  <a:lnTo>
                    <a:pt x="0" y="0"/>
                  </a:lnTo>
                  <a:close/>
                </a:path>
              </a:pathLst>
            </a:custGeom>
            <a:blipFill rotWithShape="1">
              <a:blip r:embed="rId12">
                <a:alphaModFix/>
              </a:blip>
              <a:stretch>
                <a:fillRect r="-285624" b="-147109"/>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94" name="Google Shape;594;p36"/>
            <p:cNvSpPr/>
            <p:nvPr/>
          </p:nvSpPr>
          <p:spPr>
            <a:xfrm>
              <a:off x="8658852" y="3948929"/>
              <a:ext cx="1634559" cy="1763768"/>
            </a:xfrm>
            <a:custGeom>
              <a:avLst/>
              <a:gdLst/>
              <a:ahLst/>
              <a:cxnLst/>
              <a:rect l="l" t="t" r="r" b="b"/>
              <a:pathLst>
                <a:path w="2412633" h="2603347" extrusionOk="0">
                  <a:moveTo>
                    <a:pt x="0" y="0"/>
                  </a:moveTo>
                  <a:lnTo>
                    <a:pt x="2412633" y="0"/>
                  </a:lnTo>
                  <a:lnTo>
                    <a:pt x="2412633" y="2603347"/>
                  </a:lnTo>
                  <a:lnTo>
                    <a:pt x="0" y="2603347"/>
                  </a:lnTo>
                  <a:lnTo>
                    <a:pt x="0" y="0"/>
                  </a:lnTo>
                  <a:close/>
                </a:path>
              </a:pathLst>
            </a:custGeom>
            <a:blipFill rotWithShape="1">
              <a:blip r:embed="rId3">
                <a:alphaModFix/>
              </a:blip>
              <a:stretch>
                <a:fillRect l="-227203" t="-210072" r="-41651" b="-55532"/>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95" name="Google Shape;595;p36"/>
            <p:cNvSpPr/>
            <p:nvPr/>
          </p:nvSpPr>
          <p:spPr>
            <a:xfrm rot="2349326">
              <a:off x="9083351" y="5100860"/>
              <a:ext cx="72677" cy="72677"/>
            </a:xfrm>
            <a:custGeom>
              <a:avLst/>
              <a:gdLst/>
              <a:ahLst/>
              <a:cxnLst/>
              <a:rect l="l" t="t" r="r" b="b"/>
              <a:pathLst>
                <a:path w="107345" h="107345" extrusionOk="0">
                  <a:moveTo>
                    <a:pt x="0" y="0"/>
                  </a:moveTo>
                  <a:lnTo>
                    <a:pt x="107344" y="0"/>
                  </a:lnTo>
                  <a:lnTo>
                    <a:pt x="107344" y="107345"/>
                  </a:lnTo>
                  <a:lnTo>
                    <a:pt x="0" y="107345"/>
                  </a:lnTo>
                  <a:lnTo>
                    <a:pt x="0" y="0"/>
                  </a:lnTo>
                  <a:close/>
                </a:path>
              </a:pathLst>
            </a:custGeom>
            <a:blipFill rotWithShape="1">
              <a:blip r:embed="rId5">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96" name="Google Shape;596;p36"/>
            <p:cNvSpPr/>
            <p:nvPr/>
          </p:nvSpPr>
          <p:spPr>
            <a:xfrm rot="2349326">
              <a:off x="9181200" y="5407789"/>
              <a:ext cx="72677" cy="72677"/>
            </a:xfrm>
            <a:custGeom>
              <a:avLst/>
              <a:gdLst/>
              <a:ahLst/>
              <a:cxnLst/>
              <a:rect l="l" t="t" r="r" b="b"/>
              <a:pathLst>
                <a:path w="107345" h="107345" extrusionOk="0">
                  <a:moveTo>
                    <a:pt x="0" y="0"/>
                  </a:moveTo>
                  <a:lnTo>
                    <a:pt x="107345" y="0"/>
                  </a:lnTo>
                  <a:lnTo>
                    <a:pt x="107345" y="107345"/>
                  </a:lnTo>
                  <a:lnTo>
                    <a:pt x="0" y="107345"/>
                  </a:lnTo>
                  <a:lnTo>
                    <a:pt x="0" y="0"/>
                  </a:lnTo>
                  <a:close/>
                </a:path>
              </a:pathLst>
            </a:custGeom>
            <a:blipFill rotWithShape="1">
              <a:blip r:embed="rId5">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cxnSp>
          <p:nvCxnSpPr>
            <p:cNvPr id="597" name="Google Shape;597;p36"/>
            <p:cNvCxnSpPr/>
            <p:nvPr/>
          </p:nvCxnSpPr>
          <p:spPr>
            <a:xfrm>
              <a:off x="8968419" y="4699319"/>
              <a:ext cx="396000" cy="1178100"/>
            </a:xfrm>
            <a:prstGeom prst="straightConnector1">
              <a:avLst/>
            </a:prstGeom>
            <a:noFill/>
            <a:ln w="19325" cap="flat" cmpd="sng">
              <a:solidFill>
                <a:srgbClr val="FF914D"/>
              </a:solidFill>
              <a:prstDash val="lgDash"/>
              <a:round/>
              <a:headEnd type="triangle" w="med" len="med"/>
              <a:tailEnd type="triangle" w="med" len="med"/>
            </a:ln>
          </p:spPr>
        </p:cxnSp>
        <p:sp>
          <p:nvSpPr>
            <p:cNvPr id="598" name="Google Shape;598;p36"/>
            <p:cNvSpPr/>
            <p:nvPr/>
          </p:nvSpPr>
          <p:spPr>
            <a:xfrm>
              <a:off x="9211612" y="5896558"/>
              <a:ext cx="376790" cy="223554"/>
            </a:xfrm>
            <a:custGeom>
              <a:avLst/>
              <a:gdLst/>
              <a:ahLst/>
              <a:cxnLst/>
              <a:rect l="l" t="t" r="r" b="b"/>
              <a:pathLst>
                <a:path w="556147" h="329969" extrusionOk="0">
                  <a:moveTo>
                    <a:pt x="0" y="0"/>
                  </a:moveTo>
                  <a:lnTo>
                    <a:pt x="556147" y="0"/>
                  </a:lnTo>
                  <a:lnTo>
                    <a:pt x="556147" y="329970"/>
                  </a:lnTo>
                  <a:lnTo>
                    <a:pt x="0" y="329970"/>
                  </a:lnTo>
                  <a:lnTo>
                    <a:pt x="0" y="0"/>
                  </a:lnTo>
                  <a:close/>
                </a:path>
              </a:pathLst>
            </a:custGeom>
            <a:blipFill rotWithShape="1">
              <a:blip r:embed="rId13">
                <a:alphaModFix/>
              </a:blip>
              <a:stretch>
                <a:fillRect r="-420454" b="-648896"/>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599" name="Google Shape;599;p36"/>
            <p:cNvSpPr txBox="1"/>
            <p:nvPr/>
          </p:nvSpPr>
          <p:spPr>
            <a:xfrm>
              <a:off x="8822011" y="5040817"/>
              <a:ext cx="236439" cy="142572"/>
            </a:xfrm>
            <a:prstGeom prst="rect">
              <a:avLst/>
            </a:prstGeom>
            <a:noFill/>
            <a:ln>
              <a:noFill/>
            </a:ln>
          </p:spPr>
          <p:txBody>
            <a:bodyPr spcFirstLastPara="1" wrap="square" lIns="0" tIns="0" rIns="0" bIns="0" anchor="t" anchorCtr="0">
              <a:spAutoFit/>
            </a:bodyPr>
            <a:lstStyle/>
            <a:p>
              <a:pPr marL="0" marR="0" lvl="0" indent="0" algn="ctr" rtl="0">
                <a:lnSpc>
                  <a:spcPct val="139974"/>
                </a:lnSpc>
                <a:spcBef>
                  <a:spcPts val="0"/>
                </a:spcBef>
                <a:spcAft>
                  <a:spcPts val="0"/>
                </a:spcAft>
                <a:buNone/>
              </a:pPr>
              <a:r>
                <a:rPr lang="en-US" sz="600">
                  <a:solidFill>
                    <a:srgbClr val="FF3131"/>
                  </a:solidFill>
                  <a:latin typeface="Arial"/>
                  <a:ea typeface="Arial"/>
                  <a:cs typeface="Arial"/>
                  <a:sym typeface="Arial"/>
                </a:rPr>
                <a:t>RHEE</a:t>
              </a:r>
              <a:endParaRPr sz="600"/>
            </a:p>
          </p:txBody>
        </p:sp>
        <p:sp>
          <p:nvSpPr>
            <p:cNvPr id="600" name="Google Shape;600;p36"/>
            <p:cNvSpPr txBox="1"/>
            <p:nvPr/>
          </p:nvSpPr>
          <p:spPr>
            <a:xfrm>
              <a:off x="9306330" y="5398862"/>
              <a:ext cx="299544" cy="142572"/>
            </a:xfrm>
            <a:prstGeom prst="rect">
              <a:avLst/>
            </a:prstGeom>
            <a:noFill/>
            <a:ln>
              <a:noFill/>
            </a:ln>
          </p:spPr>
          <p:txBody>
            <a:bodyPr spcFirstLastPara="1" wrap="square" lIns="0" tIns="0" rIns="0" bIns="0" anchor="t" anchorCtr="0">
              <a:spAutoFit/>
            </a:bodyPr>
            <a:lstStyle/>
            <a:p>
              <a:pPr marL="0" marR="0" lvl="0" indent="0" algn="ctr" rtl="0">
                <a:lnSpc>
                  <a:spcPct val="139974"/>
                </a:lnSpc>
                <a:spcBef>
                  <a:spcPts val="0"/>
                </a:spcBef>
                <a:spcAft>
                  <a:spcPts val="0"/>
                </a:spcAft>
                <a:buNone/>
              </a:pPr>
              <a:r>
                <a:rPr lang="en-US" sz="600">
                  <a:solidFill>
                    <a:srgbClr val="FF3131"/>
                  </a:solidFill>
                  <a:latin typeface="Arial"/>
                  <a:ea typeface="Arial"/>
                  <a:cs typeface="Arial"/>
                  <a:sym typeface="Arial"/>
                </a:rPr>
                <a:t>RTOE</a:t>
              </a:r>
              <a:endParaRPr sz="600"/>
            </a:p>
          </p:txBody>
        </p:sp>
        <p:cxnSp>
          <p:nvCxnSpPr>
            <p:cNvPr id="601" name="Google Shape;601;p36"/>
            <p:cNvCxnSpPr/>
            <p:nvPr/>
          </p:nvCxnSpPr>
          <p:spPr>
            <a:xfrm rot="10800000" flipH="1">
              <a:off x="8507086" y="5032817"/>
              <a:ext cx="1225200" cy="208800"/>
            </a:xfrm>
            <a:prstGeom prst="straightConnector1">
              <a:avLst/>
            </a:prstGeom>
            <a:noFill/>
            <a:ln w="19325" cap="flat" cmpd="sng">
              <a:solidFill>
                <a:srgbClr val="FF914D"/>
              </a:solidFill>
              <a:prstDash val="lgDash"/>
              <a:round/>
              <a:headEnd type="triangle" w="med" len="med"/>
              <a:tailEnd type="triangle" w="med" len="med"/>
            </a:ln>
          </p:spPr>
        </p:cxnSp>
        <p:cxnSp>
          <p:nvCxnSpPr>
            <p:cNvPr id="602" name="Google Shape;602;p36"/>
            <p:cNvCxnSpPr/>
            <p:nvPr/>
          </p:nvCxnSpPr>
          <p:spPr>
            <a:xfrm rot="10800000">
              <a:off x="9119680" y="4472433"/>
              <a:ext cx="0" cy="1315800"/>
            </a:xfrm>
            <a:prstGeom prst="straightConnector1">
              <a:avLst/>
            </a:prstGeom>
            <a:noFill/>
            <a:ln w="19325" cap="flat" cmpd="sng">
              <a:solidFill>
                <a:srgbClr val="FF914D"/>
              </a:solidFill>
              <a:prstDash val="lgDash"/>
              <a:round/>
              <a:headEnd type="triangle" w="med" len="med"/>
              <a:tailEnd type="triangle" w="med" len="med"/>
            </a:ln>
          </p:spPr>
        </p:cxnSp>
        <p:sp>
          <p:nvSpPr>
            <p:cNvPr id="603" name="Google Shape;603;p36"/>
            <p:cNvSpPr/>
            <p:nvPr/>
          </p:nvSpPr>
          <p:spPr>
            <a:xfrm>
              <a:off x="8365064" y="5273687"/>
              <a:ext cx="381145" cy="221732"/>
            </a:xfrm>
            <a:custGeom>
              <a:avLst/>
              <a:gdLst/>
              <a:ahLst/>
              <a:cxnLst/>
              <a:rect l="l" t="t" r="r" b="b"/>
              <a:pathLst>
                <a:path w="562576" h="327280" extrusionOk="0">
                  <a:moveTo>
                    <a:pt x="0" y="0"/>
                  </a:moveTo>
                  <a:lnTo>
                    <a:pt x="562576" y="0"/>
                  </a:lnTo>
                  <a:lnTo>
                    <a:pt x="562576" y="327280"/>
                  </a:lnTo>
                  <a:lnTo>
                    <a:pt x="0" y="327280"/>
                  </a:lnTo>
                  <a:lnTo>
                    <a:pt x="0" y="0"/>
                  </a:lnTo>
                  <a:close/>
                </a:path>
              </a:pathLst>
            </a:custGeom>
            <a:blipFill rotWithShape="1">
              <a:blip r:embed="rId13">
                <a:alphaModFix/>
              </a:blip>
              <a:stretch>
                <a:fillRect t="-655059" r="-414509"/>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04" name="Google Shape;604;p36"/>
            <p:cNvSpPr/>
            <p:nvPr/>
          </p:nvSpPr>
          <p:spPr>
            <a:xfrm>
              <a:off x="9177539" y="4464524"/>
              <a:ext cx="374042" cy="215826"/>
            </a:xfrm>
            <a:custGeom>
              <a:avLst/>
              <a:gdLst/>
              <a:ahLst/>
              <a:cxnLst/>
              <a:rect l="l" t="t" r="r" b="b"/>
              <a:pathLst>
                <a:path w="552091" h="318562" extrusionOk="0">
                  <a:moveTo>
                    <a:pt x="0" y="0"/>
                  </a:moveTo>
                  <a:lnTo>
                    <a:pt x="552091" y="0"/>
                  </a:lnTo>
                  <a:lnTo>
                    <a:pt x="552091" y="318562"/>
                  </a:lnTo>
                  <a:lnTo>
                    <a:pt x="0" y="318562"/>
                  </a:lnTo>
                  <a:lnTo>
                    <a:pt x="0" y="0"/>
                  </a:lnTo>
                  <a:close/>
                </a:path>
              </a:pathLst>
            </a:custGeom>
            <a:blipFill rotWithShape="1">
              <a:blip r:embed="rId13">
                <a:alphaModFix/>
              </a:blip>
              <a:stretch>
                <a:fillRect t="-495796" r="-424274" b="-179879"/>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05" name="Google Shape;605;p36"/>
            <p:cNvSpPr/>
            <p:nvPr/>
          </p:nvSpPr>
          <p:spPr>
            <a:xfrm>
              <a:off x="6493904" y="1890108"/>
              <a:ext cx="1231253" cy="323418"/>
            </a:xfrm>
            <a:custGeom>
              <a:avLst/>
              <a:gdLst/>
              <a:ahLst/>
              <a:cxnLst/>
              <a:rect l="l" t="t" r="r" b="b"/>
              <a:pathLst>
                <a:path w="1817348" h="477370" extrusionOk="0">
                  <a:moveTo>
                    <a:pt x="0" y="0"/>
                  </a:moveTo>
                  <a:lnTo>
                    <a:pt x="1817348" y="0"/>
                  </a:lnTo>
                  <a:lnTo>
                    <a:pt x="1817348" y="477370"/>
                  </a:lnTo>
                  <a:lnTo>
                    <a:pt x="0" y="477370"/>
                  </a:lnTo>
                  <a:lnTo>
                    <a:pt x="0" y="0"/>
                  </a:lnTo>
                  <a:close/>
                </a:path>
              </a:pathLst>
            </a:custGeom>
            <a:blipFill rotWithShape="1">
              <a:blip r:embed="rId8">
                <a:alphaModFix/>
              </a:blip>
              <a:stretch>
                <a:fillRect r="-28680" b="-314542"/>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06" name="Google Shape;606;p36"/>
            <p:cNvSpPr/>
            <p:nvPr/>
          </p:nvSpPr>
          <p:spPr>
            <a:xfrm>
              <a:off x="6502161" y="2831727"/>
              <a:ext cx="1356708" cy="225418"/>
            </a:xfrm>
            <a:custGeom>
              <a:avLst/>
              <a:gdLst/>
              <a:ahLst/>
              <a:cxnLst/>
              <a:rect l="l" t="t" r="r" b="b"/>
              <a:pathLst>
                <a:path w="2002521" h="332721" extrusionOk="0">
                  <a:moveTo>
                    <a:pt x="0" y="0"/>
                  </a:moveTo>
                  <a:lnTo>
                    <a:pt x="2002521" y="0"/>
                  </a:lnTo>
                  <a:lnTo>
                    <a:pt x="2002521" y="332721"/>
                  </a:lnTo>
                  <a:lnTo>
                    <a:pt x="0" y="332721"/>
                  </a:lnTo>
                  <a:lnTo>
                    <a:pt x="0" y="0"/>
                  </a:lnTo>
                  <a:close/>
                </a:path>
              </a:pathLst>
            </a:custGeom>
            <a:blipFill rotWithShape="1">
              <a:blip r:embed="rId4">
                <a:alphaModFix/>
              </a:blip>
              <a:stretch>
                <a:fillRect b="-400275"/>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07" name="Google Shape;607;p36"/>
            <p:cNvSpPr/>
            <p:nvPr/>
          </p:nvSpPr>
          <p:spPr>
            <a:xfrm>
              <a:off x="6493904" y="2186761"/>
              <a:ext cx="1522617" cy="309480"/>
            </a:xfrm>
            <a:custGeom>
              <a:avLst/>
              <a:gdLst/>
              <a:ahLst/>
              <a:cxnLst/>
              <a:rect l="l" t="t" r="r" b="b"/>
              <a:pathLst>
                <a:path w="2247405" h="456797" extrusionOk="0">
                  <a:moveTo>
                    <a:pt x="0" y="0"/>
                  </a:moveTo>
                  <a:lnTo>
                    <a:pt x="2247404" y="0"/>
                  </a:lnTo>
                  <a:lnTo>
                    <a:pt x="2247404" y="456797"/>
                  </a:lnTo>
                  <a:lnTo>
                    <a:pt x="0" y="456797"/>
                  </a:lnTo>
                  <a:lnTo>
                    <a:pt x="0" y="0"/>
                  </a:lnTo>
                  <a:close/>
                </a:path>
              </a:pathLst>
            </a:custGeom>
            <a:blipFill rotWithShape="1">
              <a:blip r:embed="rId8">
                <a:alphaModFix/>
              </a:blip>
              <a:stretch>
                <a:fillRect t="-181418" b="-134936"/>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08" name="Google Shape;608;p36"/>
            <p:cNvSpPr/>
            <p:nvPr/>
          </p:nvSpPr>
          <p:spPr>
            <a:xfrm>
              <a:off x="6502161" y="2518138"/>
              <a:ext cx="1056105" cy="279441"/>
            </a:xfrm>
            <a:custGeom>
              <a:avLst/>
              <a:gdLst/>
              <a:ahLst/>
              <a:cxnLst/>
              <a:rect l="l" t="t" r="r" b="b"/>
              <a:pathLst>
                <a:path w="1558826" h="412459" extrusionOk="0">
                  <a:moveTo>
                    <a:pt x="0" y="0"/>
                  </a:moveTo>
                  <a:lnTo>
                    <a:pt x="1558826" y="0"/>
                  </a:lnTo>
                  <a:lnTo>
                    <a:pt x="1558826" y="412459"/>
                  </a:lnTo>
                  <a:lnTo>
                    <a:pt x="0" y="412459"/>
                  </a:lnTo>
                  <a:lnTo>
                    <a:pt x="0" y="0"/>
                  </a:lnTo>
                  <a:close/>
                </a:path>
              </a:pathLst>
            </a:custGeom>
            <a:blipFill rotWithShape="1">
              <a:blip r:embed="rId8">
                <a:alphaModFix/>
              </a:blip>
              <a:stretch>
                <a:fillRect t="-393608" r="-54340"/>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09" name="Google Shape;609;p36"/>
            <p:cNvSpPr/>
            <p:nvPr/>
          </p:nvSpPr>
          <p:spPr>
            <a:xfrm>
              <a:off x="6509435" y="4424098"/>
              <a:ext cx="1353808" cy="299401"/>
            </a:xfrm>
            <a:custGeom>
              <a:avLst/>
              <a:gdLst/>
              <a:ahLst/>
              <a:cxnLst/>
              <a:rect l="l" t="t" r="r" b="b"/>
              <a:pathLst>
                <a:path w="1998240" h="441920" extrusionOk="0">
                  <a:moveTo>
                    <a:pt x="0" y="0"/>
                  </a:moveTo>
                  <a:lnTo>
                    <a:pt x="1998240" y="0"/>
                  </a:lnTo>
                  <a:lnTo>
                    <a:pt x="1998240" y="441921"/>
                  </a:lnTo>
                  <a:lnTo>
                    <a:pt x="0" y="441921"/>
                  </a:lnTo>
                  <a:lnTo>
                    <a:pt x="0" y="0"/>
                  </a:lnTo>
                  <a:close/>
                </a:path>
              </a:pathLst>
            </a:custGeom>
            <a:blipFill rotWithShape="1">
              <a:blip r:embed="rId9">
                <a:alphaModFix/>
              </a:blip>
              <a:stretch>
                <a:fillRect b="-296731"/>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10" name="Google Shape;610;p36"/>
            <p:cNvSpPr/>
            <p:nvPr/>
          </p:nvSpPr>
          <p:spPr>
            <a:xfrm>
              <a:off x="6509435" y="4743897"/>
              <a:ext cx="1353808" cy="205791"/>
            </a:xfrm>
            <a:custGeom>
              <a:avLst/>
              <a:gdLst/>
              <a:ahLst/>
              <a:cxnLst/>
              <a:rect l="l" t="t" r="r" b="b"/>
              <a:pathLst>
                <a:path w="1998240" h="303750" extrusionOk="0">
                  <a:moveTo>
                    <a:pt x="0" y="0"/>
                  </a:moveTo>
                  <a:lnTo>
                    <a:pt x="1998240" y="0"/>
                  </a:lnTo>
                  <a:lnTo>
                    <a:pt x="1998240" y="303750"/>
                  </a:lnTo>
                  <a:lnTo>
                    <a:pt x="0" y="303750"/>
                  </a:lnTo>
                  <a:lnTo>
                    <a:pt x="0" y="0"/>
                  </a:lnTo>
                  <a:close/>
                </a:path>
              </a:pathLst>
            </a:custGeom>
            <a:blipFill rotWithShape="1">
              <a:blip r:embed="rId9">
                <a:alphaModFix/>
              </a:blip>
              <a:stretch>
                <a:fillRect t="-288600" b="-188600"/>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11" name="Google Shape;611;p36"/>
            <p:cNvSpPr/>
            <p:nvPr/>
          </p:nvSpPr>
          <p:spPr>
            <a:xfrm>
              <a:off x="6509435" y="4937396"/>
              <a:ext cx="1353808" cy="206850"/>
            </a:xfrm>
            <a:custGeom>
              <a:avLst/>
              <a:gdLst/>
              <a:ahLst/>
              <a:cxnLst/>
              <a:rect l="l" t="t" r="r" b="b"/>
              <a:pathLst>
                <a:path w="1998240" h="305314" extrusionOk="0">
                  <a:moveTo>
                    <a:pt x="0" y="0"/>
                  </a:moveTo>
                  <a:lnTo>
                    <a:pt x="1998240" y="0"/>
                  </a:lnTo>
                  <a:lnTo>
                    <a:pt x="1998240" y="305313"/>
                  </a:lnTo>
                  <a:lnTo>
                    <a:pt x="0" y="305313"/>
                  </a:lnTo>
                  <a:lnTo>
                    <a:pt x="0" y="0"/>
                  </a:lnTo>
                  <a:close/>
                </a:path>
              </a:pathLst>
            </a:custGeom>
            <a:blipFill rotWithShape="1">
              <a:blip r:embed="rId9">
                <a:alphaModFix/>
              </a:blip>
              <a:stretch>
                <a:fillRect t="-474251"/>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12" name="Google Shape;612;p36"/>
            <p:cNvSpPr/>
            <p:nvPr/>
          </p:nvSpPr>
          <p:spPr>
            <a:xfrm>
              <a:off x="10390534" y="1652635"/>
              <a:ext cx="1300826" cy="763436"/>
            </a:xfrm>
            <a:custGeom>
              <a:avLst/>
              <a:gdLst/>
              <a:ahLst/>
              <a:cxnLst/>
              <a:rect l="l" t="t" r="r" b="b"/>
              <a:pathLst>
                <a:path w="1920039" h="1126843" extrusionOk="0">
                  <a:moveTo>
                    <a:pt x="0" y="0"/>
                  </a:moveTo>
                  <a:lnTo>
                    <a:pt x="1920039" y="0"/>
                  </a:lnTo>
                  <a:lnTo>
                    <a:pt x="1920039" y="1126843"/>
                  </a:lnTo>
                  <a:lnTo>
                    <a:pt x="0" y="1126843"/>
                  </a:lnTo>
                  <a:lnTo>
                    <a:pt x="0" y="0"/>
                  </a:lnTo>
                  <a:close/>
                </a:path>
              </a:pathLst>
            </a:custGeom>
            <a:blipFill rotWithShape="1">
              <a:blip r:embed="rId12">
                <a:alphaModFix/>
              </a:blip>
              <a:stretch>
                <a:fillRect/>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13" name="Google Shape;613;p36"/>
            <p:cNvSpPr/>
            <p:nvPr/>
          </p:nvSpPr>
          <p:spPr>
            <a:xfrm>
              <a:off x="10379187" y="2526608"/>
              <a:ext cx="1386358" cy="495456"/>
            </a:xfrm>
            <a:custGeom>
              <a:avLst/>
              <a:gdLst/>
              <a:ahLst/>
              <a:cxnLst/>
              <a:rect l="l" t="t" r="r" b="b"/>
              <a:pathLst>
                <a:path w="2046285" h="731300" extrusionOk="0">
                  <a:moveTo>
                    <a:pt x="0" y="0"/>
                  </a:moveTo>
                  <a:lnTo>
                    <a:pt x="2046285" y="0"/>
                  </a:lnTo>
                  <a:lnTo>
                    <a:pt x="2046285" y="731300"/>
                  </a:lnTo>
                  <a:lnTo>
                    <a:pt x="0" y="731300"/>
                  </a:lnTo>
                  <a:lnTo>
                    <a:pt x="0" y="0"/>
                  </a:lnTo>
                  <a:close/>
                </a:path>
              </a:pathLst>
            </a:custGeom>
            <a:blipFill rotWithShape="1">
              <a:blip r:embed="rId14">
                <a:alphaModFix/>
              </a:blip>
              <a:stretch>
                <a:fillRect l="-48510" t="-538185" r="-107140" b="-191208"/>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14" name="Google Shape;614;p36"/>
            <p:cNvSpPr/>
            <p:nvPr/>
          </p:nvSpPr>
          <p:spPr>
            <a:xfrm>
              <a:off x="9993775" y="4664084"/>
              <a:ext cx="1961100" cy="223554"/>
            </a:xfrm>
            <a:custGeom>
              <a:avLst/>
              <a:gdLst/>
              <a:ahLst/>
              <a:cxnLst/>
              <a:rect l="l" t="t" r="r" b="b"/>
              <a:pathLst>
                <a:path w="2894612" h="329969" extrusionOk="0">
                  <a:moveTo>
                    <a:pt x="0" y="0"/>
                  </a:moveTo>
                  <a:lnTo>
                    <a:pt x="2894612" y="0"/>
                  </a:lnTo>
                  <a:lnTo>
                    <a:pt x="2894612" y="329970"/>
                  </a:lnTo>
                  <a:lnTo>
                    <a:pt x="0" y="329970"/>
                  </a:lnTo>
                  <a:lnTo>
                    <a:pt x="0" y="0"/>
                  </a:lnTo>
                  <a:close/>
                </a:path>
              </a:pathLst>
            </a:custGeom>
            <a:blipFill rotWithShape="1">
              <a:blip r:embed="rId13">
                <a:alphaModFix/>
              </a:blip>
              <a:stretch>
                <a:fillRect b="-648896"/>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15" name="Google Shape;615;p36"/>
            <p:cNvSpPr/>
            <p:nvPr/>
          </p:nvSpPr>
          <p:spPr>
            <a:xfrm>
              <a:off x="9993775" y="4345113"/>
              <a:ext cx="1065851" cy="342202"/>
            </a:xfrm>
            <a:custGeom>
              <a:avLst/>
              <a:gdLst/>
              <a:ahLst/>
              <a:cxnLst/>
              <a:rect l="l" t="t" r="r" b="b"/>
              <a:pathLst>
                <a:path w="1573212" h="505095" extrusionOk="0">
                  <a:moveTo>
                    <a:pt x="0" y="0"/>
                  </a:moveTo>
                  <a:lnTo>
                    <a:pt x="1573212" y="0"/>
                  </a:lnTo>
                  <a:lnTo>
                    <a:pt x="1573212" y="505095"/>
                  </a:lnTo>
                  <a:lnTo>
                    <a:pt x="0" y="505095"/>
                  </a:lnTo>
                  <a:lnTo>
                    <a:pt x="0" y="0"/>
                  </a:lnTo>
                  <a:close/>
                </a:path>
              </a:pathLst>
            </a:custGeom>
            <a:blipFill rotWithShape="1">
              <a:blip r:embed="rId13">
                <a:alphaModFix/>
              </a:blip>
              <a:stretch>
                <a:fillRect t="-113459" r="-83989" b="-275778"/>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16" name="Google Shape;616;p36"/>
            <p:cNvSpPr/>
            <p:nvPr/>
          </p:nvSpPr>
          <p:spPr>
            <a:xfrm>
              <a:off x="10007246" y="4887455"/>
              <a:ext cx="1038886" cy="215826"/>
            </a:xfrm>
            <a:custGeom>
              <a:avLst/>
              <a:gdLst/>
              <a:ahLst/>
              <a:cxnLst/>
              <a:rect l="l" t="t" r="r" b="b"/>
              <a:pathLst>
                <a:path w="1533411" h="318562" extrusionOk="0">
                  <a:moveTo>
                    <a:pt x="0" y="0"/>
                  </a:moveTo>
                  <a:lnTo>
                    <a:pt x="1533410" y="0"/>
                  </a:lnTo>
                  <a:lnTo>
                    <a:pt x="1533410" y="318561"/>
                  </a:lnTo>
                  <a:lnTo>
                    <a:pt x="0" y="318561"/>
                  </a:lnTo>
                  <a:lnTo>
                    <a:pt x="0" y="0"/>
                  </a:lnTo>
                  <a:close/>
                </a:path>
              </a:pathLst>
            </a:custGeom>
            <a:blipFill rotWithShape="1">
              <a:blip r:embed="rId13">
                <a:alphaModFix/>
              </a:blip>
              <a:stretch>
                <a:fillRect t="-495796" r="-88768" b="-179879"/>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sp>
          <p:nvSpPr>
            <p:cNvPr id="617" name="Google Shape;617;p36"/>
            <p:cNvSpPr/>
            <p:nvPr/>
          </p:nvSpPr>
          <p:spPr>
            <a:xfrm>
              <a:off x="10015101" y="5087875"/>
              <a:ext cx="1184498" cy="221732"/>
            </a:xfrm>
            <a:custGeom>
              <a:avLst/>
              <a:gdLst/>
              <a:ahLst/>
              <a:cxnLst/>
              <a:rect l="l" t="t" r="r" b="b"/>
              <a:pathLst>
                <a:path w="1748337" h="327280" extrusionOk="0">
                  <a:moveTo>
                    <a:pt x="0" y="0"/>
                  </a:moveTo>
                  <a:lnTo>
                    <a:pt x="1748337" y="0"/>
                  </a:lnTo>
                  <a:lnTo>
                    <a:pt x="1748337" y="327280"/>
                  </a:lnTo>
                  <a:lnTo>
                    <a:pt x="0" y="327280"/>
                  </a:lnTo>
                  <a:lnTo>
                    <a:pt x="0" y="0"/>
                  </a:lnTo>
                  <a:close/>
                </a:path>
              </a:pathLst>
            </a:custGeom>
            <a:blipFill rotWithShape="1">
              <a:blip r:embed="rId13">
                <a:alphaModFix/>
              </a:blip>
              <a:stretch>
                <a:fillRect t="-655059" r="-65560"/>
              </a:stretch>
            </a:blipFill>
            <a:ln>
              <a:noFill/>
            </a:ln>
          </p:spPr>
          <p:txBody>
            <a:bodyPr spcFirstLastPara="1" wrap="square" lIns="61900" tIns="30925" rIns="61900" bIns="30925" anchor="t" anchorCtr="0">
              <a:noAutofit/>
            </a:bodyPr>
            <a:lstStyle/>
            <a:p>
              <a:pPr marL="0" marR="0" lvl="0" indent="0" algn="l" rtl="0">
                <a:spcBef>
                  <a:spcPts val="0"/>
                </a:spcBef>
                <a:spcAft>
                  <a:spcPts val="0"/>
                </a:spcAft>
                <a:buNone/>
              </a:pPr>
              <a:endParaRPr sz="1219">
                <a:solidFill>
                  <a:srgbClr val="000000"/>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38"/>
          <p:cNvSpPr txBox="1">
            <a:spLocks noGrp="1"/>
          </p:cNvSpPr>
          <p:nvPr>
            <p:ph type="title"/>
          </p:nvPr>
        </p:nvSpPr>
        <p:spPr>
          <a:xfrm>
            <a:off x="347907" y="266387"/>
            <a:ext cx="8903700" cy="101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a:solidFill>
                  <a:schemeClr val="accent1"/>
                </a:solidFill>
                <a:latin typeface="Trebuchet MS"/>
                <a:ea typeface="Trebuchet MS"/>
                <a:cs typeface="Trebuchet MS"/>
                <a:sym typeface="Trebuchet MS"/>
              </a:rPr>
              <a:t>Joint angles, frame by frame</a:t>
            </a:r>
            <a:endParaRPr lang="en-US" sz="3600" dirty="0"/>
          </a:p>
        </p:txBody>
      </p:sp>
      <p:sp>
        <p:nvSpPr>
          <p:cNvPr id="636" name="TextBox 635"/>
          <p:cNvSpPr txBox="1"/>
          <p:nvPr/>
        </p:nvSpPr>
        <p:spPr>
          <a:xfrm>
            <a:off x="457200" y="6276848"/>
            <a:ext cx="11274552" cy="320040"/>
          </a:xfrm>
          <a:prstGeom prst="rect">
            <a:avLst/>
          </a:prstGeom>
          <a:noFill/>
        </p:spPr>
        <p:txBody>
          <a:bodyPr wrap="square" lIns="0" tIns="0" rIns="0" bIns="0" anchor="t">
            <a:noAutofit/>
          </a:bodyPr>
          <a:lstStyle/>
          <a:p>
            <a:pPr algn="ctr"/>
            <a:r>
              <a:rPr lang="en-US" sz="1600" b="0" i="1" dirty="0">
                <a:solidFill>
                  <a:srgbClr val="8C979A"/>
                </a:solidFill>
              </a:rPr>
              <a:t>Sagittal, frontal and transverse angles for each joint</a:t>
            </a:r>
          </a:p>
        </p:txBody>
      </p:sp>
      <p:pic>
        <p:nvPicPr>
          <p:cNvPr id="2" name="SASB_CS">
            <a:hlinkClick r:id="" action="ppaction://media"/>
            <a:extLst>
              <a:ext uri="{FF2B5EF4-FFF2-40B4-BE49-F238E27FC236}">
                <a16:creationId xmlns:a16="http://schemas.microsoft.com/office/drawing/2014/main" id="{B36120FF-C488-BA7C-C230-D710EF5EDF6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98174" y="1458872"/>
            <a:ext cx="11108266" cy="4687928"/>
          </a:xfrm>
          <a:prstGeom prst="rect">
            <a:avLst/>
          </a:prstGeom>
        </p:spPr>
      </p:pic>
      <p:sp>
        <p:nvSpPr>
          <p:cNvPr id="4" name="TextBox 3">
            <a:extLst>
              <a:ext uri="{FF2B5EF4-FFF2-40B4-BE49-F238E27FC236}">
                <a16:creationId xmlns:a16="http://schemas.microsoft.com/office/drawing/2014/main" id="{44721C70-ECFD-5FC0-E2C2-E43AAE799813}"/>
              </a:ext>
            </a:extLst>
          </p:cNvPr>
          <p:cNvSpPr txBox="1"/>
          <p:nvPr/>
        </p:nvSpPr>
        <p:spPr>
          <a:xfrm>
            <a:off x="5932000" y="1248806"/>
            <a:ext cx="6209200" cy="369332"/>
          </a:xfrm>
          <a:prstGeom prst="rect">
            <a:avLst/>
          </a:prstGeom>
          <a:solidFill>
            <a:schemeClr val="bg1"/>
          </a:solidFill>
        </p:spPr>
        <p:txBody>
          <a:bodyPr wrap="square">
            <a:spAutoFit/>
          </a:bodyPr>
          <a:lstStyle/>
          <a:p>
            <a:r>
              <a:rPr lang="en-US" sz="1800" dirty="0">
                <a:solidFill>
                  <a:srgbClr val="30333B"/>
                </a:solidFill>
                <a:latin typeface="Trebuchet MS"/>
                <a:ea typeface="Trebuchet MS"/>
                <a:cs typeface="Trebuchet MS"/>
              </a:rPr>
              <a:t>         </a:t>
            </a:r>
            <a:r>
              <a:rPr lang="en-US" sz="1800" dirty="0" err="1">
                <a:solidFill>
                  <a:srgbClr val="30333B"/>
                </a:solidFill>
                <a:latin typeface="Trebuchet MS"/>
                <a:ea typeface="Trebuchet MS"/>
                <a:cs typeface="Trebuchet MS"/>
              </a:rPr>
              <a:t>Sagital</a:t>
            </a:r>
            <a:r>
              <a:rPr lang="en-US" sz="1800" dirty="0">
                <a:solidFill>
                  <a:srgbClr val="30333B"/>
                </a:solidFill>
                <a:latin typeface="Trebuchet MS"/>
                <a:ea typeface="Trebuchet MS"/>
                <a:cs typeface="Trebuchet MS"/>
              </a:rPr>
              <a:t>                   Frontal             Transverse</a:t>
            </a:r>
          </a:p>
        </p:txBody>
      </p:sp>
      <p:sp>
        <p:nvSpPr>
          <p:cNvPr id="6" name="TextBox 5">
            <a:extLst>
              <a:ext uri="{FF2B5EF4-FFF2-40B4-BE49-F238E27FC236}">
                <a16:creationId xmlns:a16="http://schemas.microsoft.com/office/drawing/2014/main" id="{9F0E082D-EA81-60F2-231F-CD64206D10BF}"/>
              </a:ext>
            </a:extLst>
          </p:cNvPr>
          <p:cNvSpPr txBox="1"/>
          <p:nvPr/>
        </p:nvSpPr>
        <p:spPr>
          <a:xfrm rot="16200000">
            <a:off x="3449723" y="3497245"/>
            <a:ext cx="4595222" cy="369332"/>
          </a:xfrm>
          <a:prstGeom prst="rect">
            <a:avLst/>
          </a:prstGeom>
          <a:solidFill>
            <a:schemeClr val="bg1"/>
          </a:solidFill>
        </p:spPr>
        <p:txBody>
          <a:bodyPr wrap="square">
            <a:spAutoFit/>
          </a:bodyPr>
          <a:lstStyle/>
          <a:p>
            <a:r>
              <a:rPr lang="en-US" sz="1800" dirty="0">
                <a:solidFill>
                  <a:srgbClr val="30333B"/>
                </a:solidFill>
                <a:latin typeface="Trebuchet MS"/>
                <a:ea typeface="Trebuchet MS"/>
                <a:cs typeface="Trebuchet MS"/>
              </a:rPr>
              <a:t>  Foot      Ankle     Knee     Hip       Pelvis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9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37"/>
          <p:cNvSpPr txBox="1">
            <a:spLocks noGrp="1"/>
          </p:cNvSpPr>
          <p:nvPr>
            <p:ph type="title"/>
          </p:nvPr>
        </p:nvSpPr>
        <p:spPr>
          <a:xfrm>
            <a:off x="347907" y="266387"/>
            <a:ext cx="8903700" cy="101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Tracking the gold standard</a:t>
            </a:r>
            <a:endParaRPr lang="en-US" sz="3600"/>
          </a:p>
        </p:txBody>
      </p:sp>
      <p:pic>
        <p:nvPicPr>
          <p:cNvPr id="624" name="Google Shape;624;p37" title="Screenshot 2026-10-11 at 21.21.22.png"/>
          <p:cNvPicPr preferRelativeResize="0"/>
          <p:nvPr/>
        </p:nvPicPr>
        <p:blipFill>
          <a:blip r:embed="rId3">
            <a:alphaModFix/>
          </a:blip>
          <a:srcRect l="1832" t="184" r="90" b="188"/>
          <a:stretch>
            <a:fillRect/>
          </a:stretch>
        </p:blipFill>
        <p:spPr>
          <a:xfrm>
            <a:off x="591248" y="1776763"/>
            <a:ext cx="7174647" cy="3487217"/>
          </a:xfrm>
          <a:prstGeom prst="rect">
            <a:avLst/>
          </a:prstGeom>
          <a:noFill/>
          <a:ln>
            <a:noFill/>
          </a:ln>
        </p:spPr>
      </p:pic>
      <p:sp>
        <p:nvSpPr>
          <p:cNvPr id="625" name="TextBox 624"/>
          <p:cNvSpPr txBox="1"/>
          <p:nvPr/>
        </p:nvSpPr>
        <p:spPr>
          <a:xfrm>
            <a:off x="457200" y="5577840"/>
            <a:ext cx="7315200" cy="320040"/>
          </a:xfrm>
          <a:prstGeom prst="rect">
            <a:avLst/>
          </a:prstGeom>
          <a:noFill/>
        </p:spPr>
        <p:txBody>
          <a:bodyPr wrap="square" lIns="0" tIns="0" rIns="0" bIns="0" anchor="t">
            <a:noAutofit/>
          </a:bodyPr>
          <a:lstStyle/>
          <a:p>
            <a:r>
              <a:rPr lang="en-US" sz="1600" i="1">
                <a:solidFill>
                  <a:srgbClr val="8C979A"/>
                </a:solidFill>
              </a:rPr>
              <a:t>Illustrative aligned joint-angle trajectory (Figure 5)</a:t>
            </a:r>
            <a:endParaRPr lang="en-US"/>
          </a:p>
        </p:txBody>
      </p:sp>
      <p:sp>
        <p:nvSpPr>
          <p:cNvPr id="626" name="Rounded Rectangle 625"/>
          <p:cNvSpPr/>
          <p:nvPr/>
        </p:nvSpPr>
        <p:spPr>
          <a:xfrm>
            <a:off x="8138160" y="1600200"/>
            <a:ext cx="3593592" cy="2377440"/>
          </a:xfrm>
          <a:prstGeom prst="roundRect">
            <a:avLst>
              <a:gd name="adj" fmla="val 8000"/>
            </a:avLst>
          </a:prstGeom>
          <a:solidFill>
            <a:srgbClr val="61223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pic>
        <p:nvPicPr>
          <p:cNvPr id="627" name="Picture 626" descr="FaChartLine_g.png"/>
          <p:cNvPicPr>
            <a:picLocks noChangeAspect="1"/>
          </p:cNvPicPr>
          <p:nvPr/>
        </p:nvPicPr>
        <p:blipFill>
          <a:blip r:embed="rId4"/>
          <a:stretch>
            <a:fillRect/>
          </a:stretch>
        </p:blipFill>
        <p:spPr>
          <a:xfrm>
            <a:off x="8366760" y="1783080"/>
            <a:ext cx="457200" cy="457200"/>
          </a:xfrm>
          <a:prstGeom prst="rect">
            <a:avLst/>
          </a:prstGeom>
        </p:spPr>
      </p:pic>
      <p:sp>
        <p:nvSpPr>
          <p:cNvPr id="628" name="TextBox 627"/>
          <p:cNvSpPr txBox="1"/>
          <p:nvPr/>
        </p:nvSpPr>
        <p:spPr>
          <a:xfrm>
            <a:off x="8366760" y="2240280"/>
            <a:ext cx="3200400" cy="822960"/>
          </a:xfrm>
          <a:prstGeom prst="rect">
            <a:avLst/>
          </a:prstGeom>
          <a:noFill/>
        </p:spPr>
        <p:txBody>
          <a:bodyPr wrap="square" lIns="0" tIns="0" rIns="0" bIns="0" anchor="t">
            <a:noAutofit/>
          </a:bodyPr>
          <a:lstStyle/>
          <a:p>
            <a:pPr algn="l"/>
            <a:r>
              <a:rPr lang="en-US" sz="4800" b="1" i="0">
                <a:solidFill>
                  <a:srgbClr val="FFFFFF"/>
                </a:solidFill>
              </a:rPr>
              <a:t>r = 0.96</a:t>
            </a:r>
          </a:p>
        </p:txBody>
      </p:sp>
      <p:sp>
        <p:nvSpPr>
          <p:cNvPr id="629" name="TextBox 628"/>
          <p:cNvSpPr txBox="1"/>
          <p:nvPr/>
        </p:nvSpPr>
        <p:spPr>
          <a:xfrm>
            <a:off x="8366760" y="3108960"/>
            <a:ext cx="3200400" cy="731520"/>
          </a:xfrm>
          <a:prstGeom prst="rect">
            <a:avLst/>
          </a:prstGeom>
          <a:noFill/>
        </p:spPr>
        <p:txBody>
          <a:bodyPr wrap="square" lIns="0" tIns="0" rIns="0" bIns="0" anchor="t">
            <a:noAutofit/>
          </a:bodyPr>
          <a:lstStyle/>
          <a:p>
            <a:r>
              <a:rPr lang="en-US" sz="1800">
                <a:solidFill>
                  <a:srgbClr val="EAD9C0"/>
                </a:solidFill>
              </a:rPr>
              <a:t>Pearson </a:t>
            </a:r>
            <a:r>
              <a:rPr lang="en-US" sz="1800" b="0" i="0">
                <a:solidFill>
                  <a:srgbClr val="EAD9C0"/>
                </a:solidFill>
              </a:rPr>
              <a:t>correlation</a:t>
            </a:r>
            <a:endParaRPr lang="en-US"/>
          </a:p>
          <a:p>
            <a:r>
              <a:rPr lang="en-US" sz="1800" b="0" i="0">
                <a:solidFill>
                  <a:srgbClr val="EAD9C0"/>
                </a:solidFill>
              </a:rPr>
              <a:t>example </a:t>
            </a:r>
            <a:r>
              <a:rPr lang="en-US" sz="1800">
                <a:solidFill>
                  <a:srgbClr val="EAD9C0"/>
                </a:solidFill>
              </a:rPr>
              <a:t>angle trajectory</a:t>
            </a:r>
            <a:endParaRPr lang="en-US"/>
          </a:p>
        </p:txBody>
      </p:sp>
      <p:sp>
        <p:nvSpPr>
          <p:cNvPr id="630" name="Rounded Rectangle 629"/>
          <p:cNvSpPr/>
          <p:nvPr/>
        </p:nvSpPr>
        <p:spPr>
          <a:xfrm>
            <a:off x="8138160" y="4206240"/>
            <a:ext cx="3593592" cy="1737360"/>
          </a:xfrm>
          <a:prstGeom prst="roundRect">
            <a:avLst>
              <a:gd name="adj" fmla="val 8000"/>
            </a:avLst>
          </a:prstGeom>
          <a:solidFill>
            <a:srgbClr val="F6F2F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sp>
        <p:nvSpPr>
          <p:cNvPr id="631" name="TextBox 630"/>
          <p:cNvSpPr txBox="1"/>
          <p:nvPr/>
        </p:nvSpPr>
        <p:spPr>
          <a:xfrm>
            <a:off x="8366760" y="4297680"/>
            <a:ext cx="3200400" cy="1554480"/>
          </a:xfrm>
          <a:prstGeom prst="rect">
            <a:avLst/>
          </a:prstGeom>
          <a:noFill/>
        </p:spPr>
        <p:txBody>
          <a:bodyPr wrap="square" lIns="0" tIns="0" rIns="0" bIns="0" anchor="ctr">
            <a:noAutofit/>
          </a:bodyPr>
          <a:lstStyle/>
          <a:p>
            <a:pPr algn="l">
              <a:spcAft>
                <a:spcPts val="600"/>
              </a:spcAft>
            </a:pPr>
            <a:r>
              <a:rPr lang="en-US" sz="2000" b="1" i="0">
                <a:solidFill>
                  <a:srgbClr val="61223B"/>
                </a:solidFill>
              </a:rPr>
              <a:t>Same shape, same timing</a:t>
            </a:r>
          </a:p>
          <a:p>
            <a:pPr algn="l">
              <a:spcAft>
                <a:spcPts val="600"/>
              </a:spcAft>
            </a:pPr>
            <a:r>
              <a:rPr lang="en-US" sz="1600" b="0" i="0">
                <a:solidFill>
                  <a:srgbClr val="4D5356"/>
                </a:solidFill>
              </a:rPr>
              <a:t>Markerless follows the marker-based curve through every repetition</a:t>
            </a:r>
          </a:p>
        </p:txBody>
      </p:sp>
      <p:sp>
        <p:nvSpPr>
          <p:cNvPr id="2" name="TextBox 1">
            <a:extLst>
              <a:ext uri="{FF2B5EF4-FFF2-40B4-BE49-F238E27FC236}">
                <a16:creationId xmlns:a16="http://schemas.microsoft.com/office/drawing/2014/main" id="{7A40EB31-225E-B695-DE42-07BB14584674}"/>
              </a:ext>
            </a:extLst>
          </p:cNvPr>
          <p:cNvSpPr txBox="1"/>
          <p:nvPr/>
        </p:nvSpPr>
        <p:spPr>
          <a:xfrm>
            <a:off x="1164566" y="1013604"/>
            <a:ext cx="6096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dirty="0">
                <a:solidFill>
                  <a:srgbClr val="C53650"/>
                </a:solidFill>
                <a:latin typeface="Trebuchet MS"/>
                <a:ea typeface="Trebuchet MS"/>
                <a:cs typeface="Trebuchet MS"/>
              </a:rPr>
              <a:t>━━</a:t>
            </a:r>
            <a:r>
              <a:rPr lang="en-US" sz="1800" dirty="0">
                <a:solidFill>
                  <a:srgbClr val="30333B"/>
                </a:solidFill>
                <a:latin typeface="Trebuchet MS"/>
                <a:ea typeface="Trebuchet MS"/>
                <a:cs typeface="Trebuchet MS"/>
              </a:rPr>
              <a:t> Ground truth     </a:t>
            </a:r>
            <a:r>
              <a:rPr lang="en-US" sz="1800" dirty="0">
                <a:solidFill>
                  <a:srgbClr val="2E86B0"/>
                </a:solidFill>
                <a:latin typeface="Trebuchet MS"/>
                <a:ea typeface="Trebuchet MS"/>
                <a:cs typeface="Trebuchet MS"/>
              </a:rPr>
              <a:t>━━</a:t>
            </a:r>
            <a:r>
              <a:rPr lang="en-US" sz="1800" dirty="0">
                <a:solidFill>
                  <a:srgbClr val="30333B"/>
                </a:solidFill>
                <a:latin typeface="Trebuchet MS"/>
                <a:ea typeface="Trebuchet MS"/>
                <a:cs typeface="Trebuchet MS"/>
              </a:rPr>
              <a:t> 	Predicted</a:t>
            </a:r>
          </a:p>
          <a:p>
            <a:r>
              <a:rPr lang="en-US" sz="1800" dirty="0">
                <a:solidFill>
                  <a:srgbClr val="30333B"/>
                </a:solidFill>
                <a:latin typeface="Trebuchet MS"/>
                <a:ea typeface="Trebuchet MS"/>
                <a:cs typeface="Trebuchet MS"/>
              </a:rPr>
              <a:t>····   Unsmoothed      ━━	Smoothed</a:t>
            </a:r>
          </a:p>
          <a:p>
            <a:pPr algn="ct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39"/>
          <p:cNvSpPr txBox="1">
            <a:spLocks noGrp="1"/>
          </p:cNvSpPr>
          <p:nvPr>
            <p:ph type="title"/>
          </p:nvPr>
        </p:nvSpPr>
        <p:spPr>
          <a:xfrm>
            <a:off x="347907" y="266387"/>
            <a:ext cx="8903700" cy="1019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Angular error by plane</a:t>
            </a:r>
            <a:endParaRPr lang="en-US" sz="3600"/>
          </a:p>
        </p:txBody>
      </p:sp>
      <p:sp>
        <p:nvSpPr>
          <p:cNvPr id="642" name="Rounded Rectangle 641"/>
          <p:cNvSpPr/>
          <p:nvPr/>
        </p:nvSpPr>
        <p:spPr>
          <a:xfrm>
            <a:off x="457200" y="1508760"/>
            <a:ext cx="3630168" cy="1417320"/>
          </a:xfrm>
          <a:prstGeom prst="roundRect">
            <a:avLst>
              <a:gd name="adj" fmla="val 10000"/>
            </a:avLst>
          </a:prstGeom>
          <a:solidFill>
            <a:srgbClr val="61223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sp>
        <p:nvSpPr>
          <p:cNvPr id="643" name="TextBox 642"/>
          <p:cNvSpPr txBox="1"/>
          <p:nvPr/>
        </p:nvSpPr>
        <p:spPr>
          <a:xfrm>
            <a:off x="685800" y="1572768"/>
            <a:ext cx="3200400" cy="365760"/>
          </a:xfrm>
          <a:prstGeom prst="rect">
            <a:avLst/>
          </a:prstGeom>
          <a:noFill/>
        </p:spPr>
        <p:txBody>
          <a:bodyPr wrap="square" lIns="0" tIns="0" rIns="0" bIns="0" anchor="t">
            <a:noAutofit/>
          </a:bodyPr>
          <a:lstStyle/>
          <a:p>
            <a:pPr algn="l"/>
            <a:r>
              <a:rPr lang="en-US" sz="1600" b="1" i="0">
                <a:solidFill>
                  <a:srgbClr val="F2D58A"/>
                </a:solidFill>
              </a:rPr>
              <a:t>SAGITTAL</a:t>
            </a:r>
          </a:p>
        </p:txBody>
      </p:sp>
      <p:sp>
        <p:nvSpPr>
          <p:cNvPr id="644" name="TextBox 643"/>
          <p:cNvSpPr txBox="1"/>
          <p:nvPr/>
        </p:nvSpPr>
        <p:spPr>
          <a:xfrm>
            <a:off x="685800" y="1874519"/>
            <a:ext cx="3200400" cy="731520"/>
          </a:xfrm>
          <a:prstGeom prst="rect">
            <a:avLst/>
          </a:prstGeom>
          <a:noFill/>
        </p:spPr>
        <p:txBody>
          <a:bodyPr wrap="square" lIns="0" tIns="0" rIns="0" bIns="0" anchor="t">
            <a:noAutofit/>
          </a:bodyPr>
          <a:lstStyle/>
          <a:p>
            <a:pPr algn="l"/>
            <a:r>
              <a:rPr lang="en-US" sz="4400" b="1" i="0">
                <a:solidFill>
                  <a:srgbClr val="FFFFFF"/>
                </a:solidFill>
              </a:rPr>
              <a:t>4.93°</a:t>
            </a:r>
            <a:r>
              <a:rPr lang="en-US" sz="1600" b="0" i="0">
                <a:solidFill>
                  <a:srgbClr val="EAD9C0"/>
                </a:solidFill>
              </a:rPr>
              <a:t>  MAE</a:t>
            </a:r>
          </a:p>
        </p:txBody>
      </p:sp>
      <p:sp>
        <p:nvSpPr>
          <p:cNvPr id="645" name="TextBox 644"/>
          <p:cNvSpPr txBox="1"/>
          <p:nvPr/>
        </p:nvSpPr>
        <p:spPr>
          <a:xfrm>
            <a:off x="685800" y="2514600"/>
            <a:ext cx="3200400" cy="365760"/>
          </a:xfrm>
          <a:prstGeom prst="rect">
            <a:avLst/>
          </a:prstGeom>
          <a:noFill/>
        </p:spPr>
        <p:txBody>
          <a:bodyPr wrap="square" lIns="0" tIns="0" rIns="0" bIns="0" anchor="t">
            <a:noAutofit/>
          </a:bodyPr>
          <a:lstStyle/>
          <a:p>
            <a:pPr algn="l"/>
            <a:r>
              <a:rPr lang="en-US" sz="1600" b="0" i="0">
                <a:solidFill>
                  <a:srgbClr val="EAD9C0"/>
                </a:solidFill>
              </a:rPr>
              <a:t>RMSE 6.61°  ·  similarity 0.90</a:t>
            </a:r>
          </a:p>
        </p:txBody>
      </p:sp>
      <p:sp>
        <p:nvSpPr>
          <p:cNvPr id="646" name="Rounded Rectangle 645"/>
          <p:cNvSpPr/>
          <p:nvPr/>
        </p:nvSpPr>
        <p:spPr>
          <a:xfrm>
            <a:off x="4279392" y="1508760"/>
            <a:ext cx="3630168" cy="1417320"/>
          </a:xfrm>
          <a:prstGeom prst="roundRect">
            <a:avLst>
              <a:gd name="adj" fmla="val 10000"/>
            </a:avLst>
          </a:prstGeom>
          <a:solidFill>
            <a:srgbClr val="61223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sp>
        <p:nvSpPr>
          <p:cNvPr id="647" name="TextBox 646"/>
          <p:cNvSpPr txBox="1"/>
          <p:nvPr/>
        </p:nvSpPr>
        <p:spPr>
          <a:xfrm>
            <a:off x="4507992" y="1572768"/>
            <a:ext cx="3200400" cy="365760"/>
          </a:xfrm>
          <a:prstGeom prst="rect">
            <a:avLst/>
          </a:prstGeom>
          <a:noFill/>
        </p:spPr>
        <p:txBody>
          <a:bodyPr wrap="square" lIns="0" tIns="0" rIns="0" bIns="0" anchor="t">
            <a:noAutofit/>
          </a:bodyPr>
          <a:lstStyle/>
          <a:p>
            <a:pPr algn="l"/>
            <a:r>
              <a:rPr lang="en-US" sz="1600" b="1" i="0">
                <a:solidFill>
                  <a:srgbClr val="F2D58A"/>
                </a:solidFill>
              </a:rPr>
              <a:t>FRONTAL</a:t>
            </a:r>
          </a:p>
        </p:txBody>
      </p:sp>
      <p:sp>
        <p:nvSpPr>
          <p:cNvPr id="648" name="TextBox 647"/>
          <p:cNvSpPr txBox="1"/>
          <p:nvPr/>
        </p:nvSpPr>
        <p:spPr>
          <a:xfrm>
            <a:off x="4507992" y="1874519"/>
            <a:ext cx="3200400" cy="731520"/>
          </a:xfrm>
          <a:prstGeom prst="rect">
            <a:avLst/>
          </a:prstGeom>
          <a:noFill/>
        </p:spPr>
        <p:txBody>
          <a:bodyPr wrap="square" lIns="0" tIns="0" rIns="0" bIns="0" anchor="t">
            <a:noAutofit/>
          </a:bodyPr>
          <a:lstStyle/>
          <a:p>
            <a:pPr algn="l"/>
            <a:r>
              <a:rPr lang="en-US" sz="4400" b="1" i="0">
                <a:solidFill>
                  <a:srgbClr val="FFFFFF"/>
                </a:solidFill>
              </a:rPr>
              <a:t>3.58°</a:t>
            </a:r>
            <a:r>
              <a:rPr lang="en-US" sz="1600" b="0" i="0">
                <a:solidFill>
                  <a:srgbClr val="EAD9C0"/>
                </a:solidFill>
              </a:rPr>
              <a:t>  MAE</a:t>
            </a:r>
          </a:p>
        </p:txBody>
      </p:sp>
      <p:sp>
        <p:nvSpPr>
          <p:cNvPr id="649" name="TextBox 648"/>
          <p:cNvSpPr txBox="1"/>
          <p:nvPr/>
        </p:nvSpPr>
        <p:spPr>
          <a:xfrm>
            <a:off x="4507992" y="2514600"/>
            <a:ext cx="3200400" cy="365760"/>
          </a:xfrm>
          <a:prstGeom prst="rect">
            <a:avLst/>
          </a:prstGeom>
          <a:noFill/>
        </p:spPr>
        <p:txBody>
          <a:bodyPr wrap="square" lIns="0" tIns="0" rIns="0" bIns="0" anchor="t">
            <a:noAutofit/>
          </a:bodyPr>
          <a:lstStyle/>
          <a:p>
            <a:pPr algn="l"/>
            <a:r>
              <a:rPr lang="en-US" sz="1600" b="0" i="0">
                <a:solidFill>
                  <a:srgbClr val="EAD9C0"/>
                </a:solidFill>
              </a:rPr>
              <a:t>RMSE 4.63°  ·  similarity 0.70</a:t>
            </a:r>
          </a:p>
        </p:txBody>
      </p:sp>
      <p:sp>
        <p:nvSpPr>
          <p:cNvPr id="650" name="Rounded Rectangle 649"/>
          <p:cNvSpPr/>
          <p:nvPr/>
        </p:nvSpPr>
        <p:spPr>
          <a:xfrm>
            <a:off x="8101583" y="1508760"/>
            <a:ext cx="3630168" cy="1417320"/>
          </a:xfrm>
          <a:prstGeom prst="roundRect">
            <a:avLst>
              <a:gd name="adj" fmla="val 10000"/>
            </a:avLst>
          </a:prstGeom>
          <a:solidFill>
            <a:srgbClr val="8B234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sp>
        <p:nvSpPr>
          <p:cNvPr id="651" name="TextBox 650"/>
          <p:cNvSpPr txBox="1"/>
          <p:nvPr/>
        </p:nvSpPr>
        <p:spPr>
          <a:xfrm>
            <a:off x="8330183" y="1572768"/>
            <a:ext cx="3200400" cy="365760"/>
          </a:xfrm>
          <a:prstGeom prst="rect">
            <a:avLst/>
          </a:prstGeom>
          <a:noFill/>
        </p:spPr>
        <p:txBody>
          <a:bodyPr wrap="square" lIns="0" tIns="0" rIns="0" bIns="0" anchor="t">
            <a:noAutofit/>
          </a:bodyPr>
          <a:lstStyle/>
          <a:p>
            <a:pPr algn="l"/>
            <a:r>
              <a:rPr lang="en-US" sz="1600" b="1" i="0">
                <a:solidFill>
                  <a:srgbClr val="F2D58A"/>
                </a:solidFill>
              </a:rPr>
              <a:t>TRANSVERSE</a:t>
            </a:r>
          </a:p>
        </p:txBody>
      </p:sp>
      <p:sp>
        <p:nvSpPr>
          <p:cNvPr id="652" name="TextBox 651"/>
          <p:cNvSpPr txBox="1"/>
          <p:nvPr/>
        </p:nvSpPr>
        <p:spPr>
          <a:xfrm>
            <a:off x="8330183" y="1874519"/>
            <a:ext cx="3200400" cy="731520"/>
          </a:xfrm>
          <a:prstGeom prst="rect">
            <a:avLst/>
          </a:prstGeom>
          <a:noFill/>
        </p:spPr>
        <p:txBody>
          <a:bodyPr wrap="square" lIns="0" tIns="0" rIns="0" bIns="0" anchor="t">
            <a:noAutofit/>
          </a:bodyPr>
          <a:lstStyle/>
          <a:p>
            <a:pPr algn="l"/>
            <a:r>
              <a:rPr lang="en-US" sz="4400" b="1" i="0">
                <a:solidFill>
                  <a:srgbClr val="FFFFFF"/>
                </a:solidFill>
              </a:rPr>
              <a:t>6.14°</a:t>
            </a:r>
            <a:r>
              <a:rPr lang="en-US" sz="1600" b="0" i="0">
                <a:solidFill>
                  <a:srgbClr val="EAD9C0"/>
                </a:solidFill>
              </a:rPr>
              <a:t>  MAE</a:t>
            </a:r>
          </a:p>
        </p:txBody>
      </p:sp>
      <p:sp>
        <p:nvSpPr>
          <p:cNvPr id="653" name="TextBox 652"/>
          <p:cNvSpPr txBox="1"/>
          <p:nvPr/>
        </p:nvSpPr>
        <p:spPr>
          <a:xfrm>
            <a:off x="8330183" y="2514600"/>
            <a:ext cx="3200400" cy="365760"/>
          </a:xfrm>
          <a:prstGeom prst="rect">
            <a:avLst/>
          </a:prstGeom>
          <a:noFill/>
        </p:spPr>
        <p:txBody>
          <a:bodyPr wrap="square" lIns="0" tIns="0" rIns="0" bIns="0" anchor="t">
            <a:noAutofit/>
          </a:bodyPr>
          <a:lstStyle/>
          <a:p>
            <a:pPr algn="l"/>
            <a:r>
              <a:rPr lang="en-US" sz="1600" b="0" i="0">
                <a:solidFill>
                  <a:srgbClr val="EAD9C0"/>
                </a:solidFill>
              </a:rPr>
              <a:t>RMSE 8.03°  ·  similarity 0.74</a:t>
            </a:r>
          </a:p>
        </p:txBody>
      </p:sp>
      <p:sp>
        <p:nvSpPr>
          <p:cNvPr id="655" name="TextBox 654"/>
          <p:cNvSpPr txBox="1"/>
          <p:nvPr/>
        </p:nvSpPr>
        <p:spPr>
          <a:xfrm>
            <a:off x="457200" y="5760720"/>
            <a:ext cx="11274552" cy="320040"/>
          </a:xfrm>
          <a:prstGeom prst="rect">
            <a:avLst/>
          </a:prstGeom>
          <a:noFill/>
        </p:spPr>
        <p:txBody>
          <a:bodyPr wrap="square" lIns="0" tIns="0" rIns="0" bIns="0" anchor="t">
            <a:noAutofit/>
          </a:bodyPr>
          <a:lstStyle/>
          <a:p>
            <a:pPr algn="ctr"/>
            <a:r>
              <a:rPr lang="en-US" sz="1600" b="0" i="1">
                <a:solidFill>
                  <a:srgbClr val="8C979A"/>
                </a:solidFill>
              </a:rPr>
              <a:t>Mean absolute error (°) by body segment · best model HRNet-w48 (768) · mean ± SD</a:t>
            </a:r>
          </a:p>
        </p:txBody>
      </p:sp>
      <p:pic>
        <p:nvPicPr>
          <p:cNvPr id="3" name="Picture 2">
            <a:extLst>
              <a:ext uri="{FF2B5EF4-FFF2-40B4-BE49-F238E27FC236}">
                <a16:creationId xmlns:a16="http://schemas.microsoft.com/office/drawing/2014/main" id="{024FC118-4EBC-4E1F-4A95-38391235B843}"/>
              </a:ext>
            </a:extLst>
          </p:cNvPr>
          <p:cNvPicPr>
            <a:picLocks noChangeAspect="1"/>
          </p:cNvPicPr>
          <p:nvPr/>
        </p:nvPicPr>
        <p:blipFill>
          <a:blip r:embed="rId3"/>
          <a:stretch>
            <a:fillRect/>
          </a:stretch>
        </p:blipFill>
        <p:spPr>
          <a:xfrm>
            <a:off x="2049517" y="3044760"/>
            <a:ext cx="8119242" cy="268004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40"/>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Step 4 · Clean data, live</a:t>
            </a:r>
            <a:endParaRPr lang="en-US" sz="3600"/>
          </a:p>
        </p:txBody>
      </p:sp>
      <p:sp>
        <p:nvSpPr>
          <p:cNvPr id="657" name="Google Shape;657;p40"/>
          <p:cNvSpPr/>
          <p:nvPr/>
        </p:nvSpPr>
        <p:spPr>
          <a:xfrm>
            <a:off x="7863840" y="1508760"/>
            <a:ext cx="3867912" cy="1920240"/>
          </a:xfrm>
          <a:prstGeom prst="roundRect">
            <a:avLst>
              <a:gd name="adj" fmla="val 8000"/>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658" name="Google Shape;658;p40" descr="FaBolt_g.png"/>
          <p:cNvPicPr preferRelativeResize="0"/>
          <p:nvPr/>
        </p:nvPicPr>
        <p:blipFill rotWithShape="1">
          <a:blip r:embed="rId3">
            <a:alphaModFix/>
          </a:blip>
          <a:srcRect/>
          <a:stretch/>
        </p:blipFill>
        <p:spPr>
          <a:xfrm>
            <a:off x="8092440" y="1645920"/>
            <a:ext cx="457200" cy="457200"/>
          </a:xfrm>
          <a:prstGeom prst="rect">
            <a:avLst/>
          </a:prstGeom>
          <a:noFill/>
          <a:ln>
            <a:noFill/>
          </a:ln>
        </p:spPr>
      </p:pic>
      <p:sp>
        <p:nvSpPr>
          <p:cNvPr id="659" name="Google Shape;659;p40"/>
          <p:cNvSpPr txBox="1"/>
          <p:nvPr/>
        </p:nvSpPr>
        <p:spPr>
          <a:xfrm>
            <a:off x="8092440" y="2103120"/>
            <a:ext cx="347472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4400" b="1">
                <a:solidFill>
                  <a:srgbClr val="FFFFFF"/>
                </a:solidFill>
                <a:latin typeface="Trebuchet MS"/>
                <a:ea typeface="Trebuchet MS"/>
                <a:cs typeface="Trebuchet MS"/>
                <a:sym typeface="Trebuchet MS"/>
              </a:rPr>
              <a:t>3</a:t>
            </a:r>
            <a:r>
              <a:rPr lang="en-US" sz="4400" b="1" i="0">
                <a:solidFill>
                  <a:srgbClr val="FFFFFF"/>
                </a:solidFill>
                <a:latin typeface="Trebuchet MS"/>
                <a:ea typeface="Trebuchet MS"/>
                <a:cs typeface="Trebuchet MS"/>
                <a:sym typeface="Trebuchet MS"/>
              </a:rPr>
              <a:t> ms</a:t>
            </a:r>
            <a:endParaRPr sz="4400"/>
          </a:p>
        </p:txBody>
      </p:sp>
      <p:sp>
        <p:nvSpPr>
          <p:cNvPr id="660" name="Google Shape;660;p40"/>
          <p:cNvSpPr txBox="1"/>
          <p:nvPr/>
        </p:nvSpPr>
        <p:spPr>
          <a:xfrm>
            <a:off x="8092440" y="2834640"/>
            <a:ext cx="347472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EAD9C0"/>
                </a:solidFill>
                <a:latin typeface="Trebuchet MS"/>
                <a:ea typeface="Trebuchet MS"/>
                <a:cs typeface="Trebuchet MS"/>
                <a:sym typeface="Trebuchet MS"/>
              </a:rPr>
              <a:t>latency per frame</a:t>
            </a:r>
            <a:endParaRPr sz="1800"/>
          </a:p>
        </p:txBody>
      </p:sp>
      <p:sp>
        <p:nvSpPr>
          <p:cNvPr id="663" name="Google Shape;663;p40"/>
          <p:cNvSpPr txBox="1"/>
          <p:nvPr/>
        </p:nvSpPr>
        <p:spPr>
          <a:xfrm>
            <a:off x="6531346" y="6144768"/>
            <a:ext cx="10515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600" b="1" i="0">
                <a:solidFill>
                  <a:srgbClr val="8C979A"/>
                </a:solidFill>
                <a:latin typeface="Trebuchet MS"/>
                <a:ea typeface="Trebuchet MS"/>
                <a:cs typeface="Trebuchet MS"/>
                <a:sym typeface="Trebuchet MS"/>
              </a:rPr>
              <a:t>PIPELINE</a:t>
            </a:r>
            <a:endParaRPr lang="en-US" sz="1600"/>
          </a:p>
        </p:txBody>
      </p:sp>
      <p:cxnSp>
        <p:nvCxnSpPr>
          <p:cNvPr id="664" name="Google Shape;664;p40"/>
          <p:cNvCxnSpPr/>
          <p:nvPr/>
        </p:nvCxnSpPr>
        <p:spPr>
          <a:xfrm>
            <a:off x="7982712"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665" name="Google Shape;665;p40"/>
          <p:cNvSpPr/>
          <p:nvPr/>
        </p:nvSpPr>
        <p:spPr>
          <a:xfrm>
            <a:off x="7818120"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666" name="Google Shape;666;p40"/>
          <p:cNvCxnSpPr/>
          <p:nvPr/>
        </p:nvCxnSpPr>
        <p:spPr>
          <a:xfrm>
            <a:off x="8732520"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667" name="Google Shape;667;p40"/>
          <p:cNvSpPr/>
          <p:nvPr/>
        </p:nvSpPr>
        <p:spPr>
          <a:xfrm>
            <a:off x="8567928"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668" name="Google Shape;668;p40"/>
          <p:cNvCxnSpPr/>
          <p:nvPr/>
        </p:nvCxnSpPr>
        <p:spPr>
          <a:xfrm>
            <a:off x="9482328"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669" name="Google Shape;669;p40"/>
          <p:cNvSpPr/>
          <p:nvPr/>
        </p:nvSpPr>
        <p:spPr>
          <a:xfrm>
            <a:off x="9317736"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670" name="Google Shape;670;p40"/>
          <p:cNvCxnSpPr/>
          <p:nvPr/>
        </p:nvCxnSpPr>
        <p:spPr>
          <a:xfrm>
            <a:off x="10232136"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671" name="Google Shape;671;p40"/>
          <p:cNvSpPr/>
          <p:nvPr/>
        </p:nvSpPr>
        <p:spPr>
          <a:xfrm>
            <a:off x="9985248" y="6117336"/>
            <a:ext cx="329184" cy="329184"/>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600" b="1" i="0">
                <a:solidFill>
                  <a:srgbClr val="FFFFFF"/>
                </a:solidFill>
                <a:latin typeface="Trebuchet MS"/>
                <a:ea typeface="Trebuchet MS"/>
                <a:cs typeface="Trebuchet MS"/>
                <a:sym typeface="Trebuchet MS"/>
              </a:rPr>
              <a:t>4</a:t>
            </a:r>
            <a:endParaRPr lang="en-US" sz="1600"/>
          </a:p>
        </p:txBody>
      </p:sp>
      <p:sp>
        <p:nvSpPr>
          <p:cNvPr id="672" name="Google Shape;672;p40"/>
          <p:cNvSpPr/>
          <p:nvPr/>
        </p:nvSpPr>
        <p:spPr>
          <a:xfrm>
            <a:off x="10817352"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673" name="Google Shape;673;p40" title="Untitled design (7).png"/>
          <p:cNvPicPr preferRelativeResize="0"/>
          <p:nvPr/>
        </p:nvPicPr>
        <p:blipFill>
          <a:blip r:embed="rId4">
            <a:alphaModFix/>
          </a:blip>
          <a:stretch>
            <a:fillRect/>
          </a:stretch>
        </p:blipFill>
        <p:spPr>
          <a:xfrm>
            <a:off x="457200" y="1479908"/>
            <a:ext cx="4206240" cy="3806743"/>
          </a:xfrm>
          <a:prstGeom prst="rect">
            <a:avLst/>
          </a:prstGeom>
          <a:noFill/>
          <a:ln>
            <a:noFill/>
          </a:ln>
        </p:spPr>
      </p:pic>
      <p:cxnSp>
        <p:nvCxnSpPr>
          <p:cNvPr id="674" name="Connector 673"/>
          <p:cNvCxnSpPr/>
          <p:nvPr/>
        </p:nvCxnSpPr>
        <p:spPr>
          <a:xfrm flipH="1">
            <a:off x="4754879" y="2165317"/>
            <a:ext cx="502921" cy="0"/>
          </a:xfrm>
          <a:prstGeom prst="line">
            <a:avLst/>
          </a:prstGeom>
          <a:ln w="25400">
            <a:solidFill>
              <a:srgbClr val="B79962"/>
            </a:solidFill>
            <a:tailEnd type="triangle" w="med" len="med"/>
          </a:ln>
        </p:spPr>
        <p:style>
          <a:lnRef idx="2">
            <a:schemeClr val="accent1"/>
          </a:lnRef>
          <a:fillRef idx="0">
            <a:schemeClr val="accent1"/>
          </a:fillRef>
          <a:effectRef idx="1">
            <a:schemeClr val="accent1"/>
          </a:effectRef>
          <a:fontRef idx="minor">
            <a:schemeClr val="tx1"/>
          </a:fontRef>
        </p:style>
      </p:cxnSp>
      <p:sp>
        <p:nvSpPr>
          <p:cNvPr id="675" name="TextBox 674"/>
          <p:cNvSpPr txBox="1"/>
          <p:nvPr/>
        </p:nvSpPr>
        <p:spPr>
          <a:xfrm>
            <a:off x="5349240" y="1936717"/>
            <a:ext cx="2377440" cy="365760"/>
          </a:xfrm>
          <a:prstGeom prst="rect">
            <a:avLst/>
          </a:prstGeom>
          <a:noFill/>
        </p:spPr>
        <p:txBody>
          <a:bodyPr wrap="square" lIns="0" tIns="0" rIns="0" bIns="0" anchor="t">
            <a:noAutofit/>
          </a:bodyPr>
          <a:lstStyle/>
          <a:p>
            <a:pPr algn="l"/>
            <a:r>
              <a:rPr sz="2200" b="1" i="0">
                <a:solidFill>
                  <a:srgbClr val="61223B"/>
                </a:solidFill>
              </a:rPr>
              <a:t>Smooths noise</a:t>
            </a:r>
          </a:p>
        </p:txBody>
      </p:sp>
      <p:sp>
        <p:nvSpPr>
          <p:cNvPr id="676" name="TextBox 675"/>
          <p:cNvSpPr txBox="1"/>
          <p:nvPr/>
        </p:nvSpPr>
        <p:spPr>
          <a:xfrm>
            <a:off x="5349240" y="2320765"/>
            <a:ext cx="2377440" cy="731520"/>
          </a:xfrm>
          <a:prstGeom prst="rect">
            <a:avLst/>
          </a:prstGeom>
          <a:noFill/>
        </p:spPr>
        <p:txBody>
          <a:bodyPr wrap="square" lIns="0" tIns="0" rIns="0" bIns="0" anchor="t">
            <a:noAutofit/>
          </a:bodyPr>
          <a:lstStyle/>
          <a:p>
            <a:pPr algn="l"/>
            <a:r>
              <a:rPr sz="1600" b="0" i="0">
                <a:solidFill>
                  <a:srgbClr val="4D5356"/>
                </a:solidFill>
              </a:rPr>
              <a:t>Noisy input (green) → clean output (yellow)</a:t>
            </a:r>
          </a:p>
        </p:txBody>
      </p:sp>
      <p:cxnSp>
        <p:nvCxnSpPr>
          <p:cNvPr id="677" name="Connector 676"/>
          <p:cNvCxnSpPr/>
          <p:nvPr/>
        </p:nvCxnSpPr>
        <p:spPr>
          <a:xfrm flipH="1">
            <a:off x="4754879" y="3992554"/>
            <a:ext cx="502921" cy="0"/>
          </a:xfrm>
          <a:prstGeom prst="line">
            <a:avLst/>
          </a:prstGeom>
          <a:ln w="25400">
            <a:solidFill>
              <a:srgbClr val="B79962"/>
            </a:solidFill>
            <a:tailEnd type="triangle" w="med" len="med"/>
          </a:ln>
        </p:spPr>
        <p:style>
          <a:lnRef idx="2">
            <a:schemeClr val="accent1"/>
          </a:lnRef>
          <a:fillRef idx="0">
            <a:schemeClr val="accent1"/>
          </a:fillRef>
          <a:effectRef idx="1">
            <a:schemeClr val="accent1"/>
          </a:effectRef>
          <a:fontRef idx="minor">
            <a:schemeClr val="tx1"/>
          </a:fontRef>
        </p:style>
      </p:cxnSp>
      <p:sp>
        <p:nvSpPr>
          <p:cNvPr id="678" name="TextBox 677"/>
          <p:cNvSpPr txBox="1"/>
          <p:nvPr/>
        </p:nvSpPr>
        <p:spPr>
          <a:xfrm>
            <a:off x="5349240" y="3763954"/>
            <a:ext cx="2377440" cy="365760"/>
          </a:xfrm>
          <a:prstGeom prst="rect">
            <a:avLst/>
          </a:prstGeom>
          <a:noFill/>
        </p:spPr>
        <p:txBody>
          <a:bodyPr wrap="square" lIns="0" tIns="0" rIns="0" bIns="0" anchor="t">
            <a:noAutofit/>
          </a:bodyPr>
          <a:lstStyle/>
          <a:p>
            <a:pPr algn="l"/>
            <a:r>
              <a:rPr sz="2200" b="1" i="0">
                <a:solidFill>
                  <a:srgbClr val="61223B"/>
                </a:solidFill>
              </a:rPr>
              <a:t>Fills gaps</a:t>
            </a:r>
          </a:p>
        </p:txBody>
      </p:sp>
      <p:sp>
        <p:nvSpPr>
          <p:cNvPr id="679" name="TextBox 678"/>
          <p:cNvSpPr txBox="1"/>
          <p:nvPr/>
        </p:nvSpPr>
        <p:spPr>
          <a:xfrm>
            <a:off x="5349240" y="4148002"/>
            <a:ext cx="2377440" cy="731520"/>
          </a:xfrm>
          <a:prstGeom prst="rect">
            <a:avLst/>
          </a:prstGeom>
          <a:noFill/>
        </p:spPr>
        <p:txBody>
          <a:bodyPr wrap="square" lIns="0" tIns="0" rIns="0" bIns="0" anchor="t">
            <a:noAutofit/>
          </a:bodyPr>
          <a:lstStyle/>
          <a:p>
            <a:pPr algn="l"/>
            <a:r>
              <a:rPr sz="1600" b="0" i="0">
                <a:solidFill>
                  <a:srgbClr val="4D5356"/>
                </a:solidFill>
              </a:rPr>
              <a:t>Missing frames (shaded) reconstructed live</a:t>
            </a:r>
          </a:p>
        </p:txBody>
      </p:sp>
      <p:sp>
        <p:nvSpPr>
          <p:cNvPr id="680" name="Rounded Rectangle 679"/>
          <p:cNvSpPr/>
          <p:nvPr/>
        </p:nvSpPr>
        <p:spPr>
          <a:xfrm>
            <a:off x="7863840" y="3611880"/>
            <a:ext cx="3867912" cy="2331720"/>
          </a:xfrm>
          <a:prstGeom prst="roundRect">
            <a:avLst>
              <a:gd name="adj" fmla="val 6000"/>
            </a:avLst>
          </a:prstGeom>
          <a:solidFill>
            <a:srgbClr val="F6F2F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r>
              <a:rPr lang="en-ZA" dirty="0"/>
              <a:t>   </a:t>
            </a:r>
            <a:endParaRPr dirty="0"/>
          </a:p>
        </p:txBody>
      </p:sp>
      <p:sp>
        <p:nvSpPr>
          <p:cNvPr id="650" name="Google Shape;650;p40"/>
          <p:cNvSpPr txBox="1"/>
          <p:nvPr/>
        </p:nvSpPr>
        <p:spPr>
          <a:xfrm>
            <a:off x="8046720" y="3703320"/>
            <a:ext cx="27432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000" b="1" i="0">
                <a:solidFill>
                  <a:srgbClr val="8C979A"/>
                </a:solidFill>
                <a:latin typeface="Trebuchet MS"/>
                <a:ea typeface="Trebuchet MS"/>
                <a:cs typeface="Trebuchet MS"/>
                <a:sym typeface="Trebuchet MS"/>
              </a:rPr>
              <a:t>Traditional</a:t>
            </a:r>
            <a:endParaRPr sz="2000"/>
          </a:p>
        </p:txBody>
      </p:sp>
      <p:sp>
        <p:nvSpPr>
          <p:cNvPr id="651" name="Google Shape;651;p40"/>
          <p:cNvSpPr/>
          <p:nvPr/>
        </p:nvSpPr>
        <p:spPr>
          <a:xfrm>
            <a:off x="8046720" y="4114800"/>
            <a:ext cx="914400" cy="457200"/>
          </a:xfrm>
          <a:prstGeom prst="chevron">
            <a:avLst>
              <a:gd name="adj" fmla="val 50000"/>
            </a:avLst>
          </a:prstGeom>
          <a:solidFill>
            <a:srgbClr val="C9C3C5"/>
          </a:solidFill>
          <a:ln>
            <a:noFill/>
          </a:ln>
        </p:spPr>
        <p:txBody>
          <a:bodyPr spcFirstLastPara="1" wrap="none" lIns="0" tIns="0" rIns="0" bIns="0" anchor="ctr" anchorCtr="0">
            <a:noAutofit/>
          </a:bodyPr>
          <a:lstStyle/>
          <a:p>
            <a:pPr marL="0" marR="0" lvl="0" indent="0" algn="ctr" rtl="0">
              <a:spcBef>
                <a:spcPts val="0"/>
              </a:spcBef>
              <a:spcAft>
                <a:spcPts val="0"/>
              </a:spcAft>
              <a:buNone/>
            </a:pPr>
            <a:r>
              <a:rPr lang="en-US" sz="1200" b="1" i="0" dirty="0">
                <a:solidFill>
                  <a:srgbClr val="4D5356"/>
                </a:solidFill>
                <a:latin typeface="Trebuchet MS"/>
                <a:ea typeface="Trebuchet MS"/>
                <a:cs typeface="Trebuchet MS"/>
                <a:sym typeface="Trebuchet MS"/>
              </a:rPr>
              <a:t>   Record</a:t>
            </a:r>
            <a:endParaRPr lang="en-US" sz="1200" dirty="0"/>
          </a:p>
        </p:txBody>
      </p:sp>
      <p:sp>
        <p:nvSpPr>
          <p:cNvPr id="652" name="Google Shape;652;p40"/>
          <p:cNvSpPr/>
          <p:nvPr/>
        </p:nvSpPr>
        <p:spPr>
          <a:xfrm>
            <a:off x="8933688" y="4114800"/>
            <a:ext cx="914400" cy="457200"/>
          </a:xfrm>
          <a:prstGeom prst="chevron">
            <a:avLst>
              <a:gd name="adj" fmla="val 50000"/>
            </a:avLst>
          </a:prstGeom>
          <a:solidFill>
            <a:srgbClr val="C9C3C5"/>
          </a:solidFill>
          <a:ln>
            <a:noFill/>
          </a:ln>
        </p:spPr>
        <p:txBody>
          <a:bodyPr spcFirstLastPara="1" wrap="none" lIns="0" tIns="0" rIns="0" bIns="0" anchor="ctr" anchorCtr="0">
            <a:noAutofit/>
          </a:bodyPr>
          <a:lstStyle/>
          <a:p>
            <a:pPr marL="0" marR="0" lvl="0" indent="0" algn="ctr" rtl="0">
              <a:spcBef>
                <a:spcPts val="0"/>
              </a:spcBef>
              <a:spcAft>
                <a:spcPts val="0"/>
              </a:spcAft>
              <a:buNone/>
            </a:pPr>
            <a:r>
              <a:rPr lang="en-US" sz="1200" b="1" i="0" dirty="0">
                <a:solidFill>
                  <a:srgbClr val="4D5356"/>
                </a:solidFill>
                <a:latin typeface="Trebuchet MS"/>
                <a:ea typeface="Trebuchet MS"/>
                <a:cs typeface="Trebuchet MS"/>
                <a:sym typeface="Trebuchet MS"/>
              </a:rPr>
              <a:t>   Stop</a:t>
            </a:r>
            <a:endParaRPr lang="en-US" sz="1200" dirty="0"/>
          </a:p>
        </p:txBody>
      </p:sp>
      <p:sp>
        <p:nvSpPr>
          <p:cNvPr id="653" name="Google Shape;653;p40"/>
          <p:cNvSpPr/>
          <p:nvPr/>
        </p:nvSpPr>
        <p:spPr>
          <a:xfrm>
            <a:off x="9820656" y="4114800"/>
            <a:ext cx="914400" cy="457200"/>
          </a:xfrm>
          <a:prstGeom prst="chevron">
            <a:avLst>
              <a:gd name="adj" fmla="val 50000"/>
            </a:avLst>
          </a:prstGeom>
          <a:solidFill>
            <a:srgbClr val="C9C3C5"/>
          </a:solidFill>
          <a:ln>
            <a:noFill/>
          </a:ln>
        </p:spPr>
        <p:txBody>
          <a:bodyPr spcFirstLastPara="1" wrap="none" lIns="0" tIns="0" rIns="0" bIns="0" anchor="ctr" anchorCtr="0">
            <a:noAutofit/>
          </a:bodyPr>
          <a:lstStyle/>
          <a:p>
            <a:pPr marL="0" marR="0" lvl="0" indent="0" algn="ctr" rtl="0">
              <a:spcBef>
                <a:spcPts val="0"/>
              </a:spcBef>
              <a:spcAft>
                <a:spcPts val="0"/>
              </a:spcAft>
              <a:buNone/>
            </a:pPr>
            <a:r>
              <a:rPr lang="en-US" sz="1200" b="1" i="0" dirty="0">
                <a:solidFill>
                  <a:srgbClr val="4D5356"/>
                </a:solidFill>
                <a:latin typeface="Trebuchet MS"/>
                <a:ea typeface="Trebuchet MS"/>
                <a:cs typeface="Trebuchet MS"/>
                <a:sym typeface="Trebuchet MS"/>
              </a:rPr>
              <a:t>   Process</a:t>
            </a:r>
            <a:endParaRPr lang="en-US" sz="1200" dirty="0"/>
          </a:p>
        </p:txBody>
      </p:sp>
      <p:sp>
        <p:nvSpPr>
          <p:cNvPr id="654" name="Google Shape;654;p40"/>
          <p:cNvSpPr/>
          <p:nvPr/>
        </p:nvSpPr>
        <p:spPr>
          <a:xfrm>
            <a:off x="10707624" y="4114800"/>
            <a:ext cx="914400" cy="457200"/>
          </a:xfrm>
          <a:prstGeom prst="chevron">
            <a:avLst>
              <a:gd name="adj" fmla="val 50000"/>
            </a:avLst>
          </a:prstGeom>
          <a:solidFill>
            <a:srgbClr val="C9C3C5"/>
          </a:solidFill>
          <a:ln>
            <a:noFill/>
          </a:ln>
        </p:spPr>
        <p:txBody>
          <a:bodyPr spcFirstLastPara="1" wrap="none" lIns="0" tIns="0" rIns="0" bIns="0" anchor="ctr" anchorCtr="0">
            <a:noAutofit/>
          </a:bodyPr>
          <a:lstStyle/>
          <a:p>
            <a:pPr marL="0" marR="0" lvl="0" indent="0" algn="ctr" rtl="0">
              <a:spcBef>
                <a:spcPts val="0"/>
              </a:spcBef>
              <a:spcAft>
                <a:spcPts val="0"/>
              </a:spcAft>
              <a:buNone/>
            </a:pPr>
            <a:r>
              <a:rPr lang="en-US" sz="1200" b="1" i="0" dirty="0">
                <a:solidFill>
                  <a:srgbClr val="4D5356"/>
                </a:solidFill>
                <a:latin typeface="Trebuchet MS"/>
                <a:ea typeface="Trebuchet MS"/>
                <a:cs typeface="Trebuchet MS"/>
                <a:sym typeface="Trebuchet MS"/>
              </a:rPr>
              <a:t>   Results</a:t>
            </a:r>
            <a:endParaRPr lang="en-US" sz="1200" dirty="0"/>
          </a:p>
        </p:txBody>
      </p:sp>
      <p:sp>
        <p:nvSpPr>
          <p:cNvPr id="655" name="Google Shape;655;p40"/>
          <p:cNvSpPr txBox="1"/>
          <p:nvPr/>
        </p:nvSpPr>
        <p:spPr>
          <a:xfrm>
            <a:off x="8046720" y="4754880"/>
            <a:ext cx="27432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000" b="1" i="0" dirty="0">
                <a:solidFill>
                  <a:srgbClr val="61223B"/>
                </a:solidFill>
                <a:latin typeface="Trebuchet MS"/>
                <a:ea typeface="Trebuchet MS"/>
                <a:cs typeface="Trebuchet MS"/>
                <a:sym typeface="Trebuchet MS"/>
              </a:rPr>
              <a:t>Ours (streamed)</a:t>
            </a:r>
            <a:endParaRPr sz="2000" dirty="0"/>
          </a:p>
        </p:txBody>
      </p:sp>
      <p:sp>
        <p:nvSpPr>
          <p:cNvPr id="656" name="Google Shape;656;p40"/>
          <p:cNvSpPr/>
          <p:nvPr/>
        </p:nvSpPr>
        <p:spPr>
          <a:xfrm>
            <a:off x="8046720" y="5166360"/>
            <a:ext cx="3547872" cy="457200"/>
          </a:xfrm>
          <a:prstGeom prst="homePlate">
            <a:avLst>
              <a:gd name="adj" fmla="val 50000"/>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600" b="1" i="0">
                <a:solidFill>
                  <a:srgbClr val="FFFFFF"/>
                </a:solidFill>
                <a:latin typeface="Trebuchet MS"/>
                <a:ea typeface="Trebuchet MS"/>
                <a:cs typeface="Trebuchet MS"/>
                <a:sym typeface="Trebuchet MS"/>
              </a:rPr>
              <a:t>Frame in  →  clean frame out</a:t>
            </a:r>
            <a:endParaRPr sz="1600"/>
          </a:p>
        </p:txBody>
      </p:sp>
      <p:sp>
        <p:nvSpPr>
          <p:cNvPr id="681" name="TextBox 680"/>
          <p:cNvSpPr txBox="1"/>
          <p:nvPr/>
        </p:nvSpPr>
        <p:spPr>
          <a:xfrm>
            <a:off x="457200" y="5486400"/>
            <a:ext cx="6858000" cy="457200"/>
          </a:xfrm>
          <a:prstGeom prst="rect">
            <a:avLst/>
          </a:prstGeom>
          <a:noFill/>
        </p:spPr>
        <p:txBody>
          <a:bodyPr wrap="square" lIns="0" tIns="0" rIns="0" bIns="0" anchor="t">
            <a:noAutofit/>
          </a:bodyPr>
          <a:lstStyle/>
          <a:p>
            <a:pPr algn="l"/>
            <a:r>
              <a:rPr sz="2200" b="1" i="0">
                <a:solidFill>
                  <a:srgbClr val="61223B"/>
                </a:solidFill>
              </a:rPr>
              <a:t>No waiting for the session to 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pic>
        <p:nvPicPr>
          <p:cNvPr id="2" name="gt_input_pred_3d_hips">
            <a:hlinkClick r:id="" action="ppaction://media"/>
            <a:extLst>
              <a:ext uri="{FF2B5EF4-FFF2-40B4-BE49-F238E27FC236}">
                <a16:creationId xmlns:a16="http://schemas.microsoft.com/office/drawing/2014/main" id="{96C420D3-0212-BF52-E18E-26F38C07B3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8907" y="198683"/>
            <a:ext cx="7952411" cy="6460633"/>
          </a:xfrm>
          <a:prstGeom prst="rect">
            <a:avLst/>
          </a:prstGeom>
        </p:spPr>
      </p:pic>
      <p:sp>
        <p:nvSpPr>
          <p:cNvPr id="680" name="Google Shape;680;p41"/>
          <p:cNvSpPr txBox="1">
            <a:spLocks noGrp="1"/>
          </p:cNvSpPr>
          <p:nvPr>
            <p:ph type="title"/>
          </p:nvPr>
        </p:nvSpPr>
        <p:spPr>
          <a:xfrm>
            <a:off x="347907" y="266387"/>
            <a:ext cx="8903700" cy="689916"/>
          </a:xfrm>
          <a:prstGeom prst="rect">
            <a:avLst/>
          </a:prstGeom>
          <a:solidFill>
            <a:schemeClr val="bg1"/>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a:solidFill>
                  <a:schemeClr val="accent1"/>
                </a:solidFill>
                <a:latin typeface="Trebuchet MS"/>
                <a:ea typeface="Trebuchet MS"/>
                <a:cs typeface="Trebuchet MS"/>
                <a:sym typeface="Trebuchet MS"/>
              </a:rPr>
              <a:t>Step 4 · Real-time reconstruction</a:t>
            </a:r>
            <a:endParaRPr sz="3600" dirty="0"/>
          </a:p>
        </p:txBody>
      </p:sp>
      <p:sp>
        <p:nvSpPr>
          <p:cNvPr id="681" name="Google Shape;681;p41"/>
          <p:cNvSpPr txBox="1"/>
          <p:nvPr/>
        </p:nvSpPr>
        <p:spPr>
          <a:xfrm>
            <a:off x="6473837" y="6144768"/>
            <a:ext cx="1051500" cy="2742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PIPELINE</a:t>
            </a:r>
            <a:endParaRPr sz="1200"/>
          </a:p>
        </p:txBody>
      </p:sp>
      <p:cxnSp>
        <p:nvCxnSpPr>
          <p:cNvPr id="682" name="Google Shape;682;p41"/>
          <p:cNvCxnSpPr/>
          <p:nvPr/>
        </p:nvCxnSpPr>
        <p:spPr>
          <a:xfrm>
            <a:off x="7982712"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683" name="Google Shape;683;p41"/>
          <p:cNvSpPr/>
          <p:nvPr/>
        </p:nvSpPr>
        <p:spPr>
          <a:xfrm>
            <a:off x="7818120"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684" name="Google Shape;684;p41"/>
          <p:cNvCxnSpPr/>
          <p:nvPr/>
        </p:nvCxnSpPr>
        <p:spPr>
          <a:xfrm>
            <a:off x="8732520"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685" name="Google Shape;685;p41"/>
          <p:cNvSpPr/>
          <p:nvPr/>
        </p:nvSpPr>
        <p:spPr>
          <a:xfrm>
            <a:off x="8567928"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686" name="Google Shape;686;p41"/>
          <p:cNvCxnSpPr/>
          <p:nvPr/>
        </p:nvCxnSpPr>
        <p:spPr>
          <a:xfrm>
            <a:off x="9482328"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687" name="Google Shape;687;p41"/>
          <p:cNvSpPr/>
          <p:nvPr/>
        </p:nvSpPr>
        <p:spPr>
          <a:xfrm>
            <a:off x="9317736"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688" name="Google Shape;688;p41"/>
          <p:cNvCxnSpPr/>
          <p:nvPr/>
        </p:nvCxnSpPr>
        <p:spPr>
          <a:xfrm>
            <a:off x="10232136" y="6281928"/>
            <a:ext cx="585300" cy="0"/>
          </a:xfrm>
          <a:prstGeom prst="straightConnector1">
            <a:avLst/>
          </a:prstGeom>
          <a:noFill/>
          <a:ln w="25400" cap="flat" cmpd="sng">
            <a:solidFill>
              <a:srgbClr val="EDE6E9"/>
            </a:solidFill>
            <a:prstDash val="solid"/>
            <a:miter lim="8000"/>
            <a:headEnd type="none" w="sm" len="sm"/>
            <a:tailEnd type="none" w="sm" len="sm"/>
          </a:ln>
        </p:spPr>
      </p:cxnSp>
      <p:sp>
        <p:nvSpPr>
          <p:cNvPr id="689" name="Google Shape;689;p41"/>
          <p:cNvSpPr/>
          <p:nvPr/>
        </p:nvSpPr>
        <p:spPr>
          <a:xfrm>
            <a:off x="9985248" y="6117336"/>
            <a:ext cx="329100" cy="329100"/>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4</a:t>
            </a:r>
            <a:endParaRPr sz="1200"/>
          </a:p>
        </p:txBody>
      </p:sp>
      <p:sp>
        <p:nvSpPr>
          <p:cNvPr id="690" name="Google Shape;690;p41"/>
          <p:cNvSpPr/>
          <p:nvPr/>
        </p:nvSpPr>
        <p:spPr>
          <a:xfrm>
            <a:off x="10817352" y="6199632"/>
            <a:ext cx="164700" cy="164700"/>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691" name="Oval 690"/>
          <p:cNvSpPr/>
          <p:nvPr/>
        </p:nvSpPr>
        <p:spPr>
          <a:xfrm>
            <a:off x="7562088" y="1909188"/>
            <a:ext cx="274320" cy="274320"/>
          </a:xfrm>
          <a:prstGeom prst="ellipse">
            <a:avLst/>
          </a:prstGeom>
          <a:solidFill>
            <a:srgbClr val="D6272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sp>
        <p:nvSpPr>
          <p:cNvPr id="692" name="TextBox 691"/>
          <p:cNvSpPr txBox="1"/>
          <p:nvPr/>
        </p:nvSpPr>
        <p:spPr>
          <a:xfrm>
            <a:off x="8019288" y="1836036"/>
            <a:ext cx="3931920" cy="411480"/>
          </a:xfrm>
          <a:prstGeom prst="rect">
            <a:avLst/>
          </a:prstGeom>
          <a:noFill/>
        </p:spPr>
        <p:txBody>
          <a:bodyPr wrap="square" lIns="0" tIns="0" rIns="0" bIns="0" anchor="t">
            <a:noAutofit/>
          </a:bodyPr>
          <a:lstStyle/>
          <a:p>
            <a:pPr algn="l"/>
            <a:r>
              <a:rPr sz="2400" b="1" i="0">
                <a:solidFill>
                  <a:srgbClr val="61223B"/>
                </a:solidFill>
              </a:rPr>
              <a:t>Ground truth</a:t>
            </a:r>
          </a:p>
        </p:txBody>
      </p:sp>
      <p:sp>
        <p:nvSpPr>
          <p:cNvPr id="693" name="TextBox 692"/>
          <p:cNvSpPr txBox="1"/>
          <p:nvPr/>
        </p:nvSpPr>
        <p:spPr>
          <a:xfrm>
            <a:off x="8019288" y="2247516"/>
            <a:ext cx="3931920" cy="457200"/>
          </a:xfrm>
          <a:prstGeom prst="rect">
            <a:avLst/>
          </a:prstGeom>
          <a:noFill/>
        </p:spPr>
        <p:txBody>
          <a:bodyPr wrap="square" lIns="0" tIns="0" rIns="0" bIns="0" anchor="t">
            <a:noAutofit/>
          </a:bodyPr>
          <a:lstStyle/>
          <a:p>
            <a:pPr algn="l"/>
            <a:r>
              <a:rPr sz="1800" b="0" i="0">
                <a:solidFill>
                  <a:srgbClr val="4D5356"/>
                </a:solidFill>
              </a:rPr>
              <a:t>Vicon reference</a:t>
            </a:r>
          </a:p>
        </p:txBody>
      </p:sp>
      <p:sp>
        <p:nvSpPr>
          <p:cNvPr id="694" name="Oval 693"/>
          <p:cNvSpPr/>
          <p:nvPr/>
        </p:nvSpPr>
        <p:spPr>
          <a:xfrm>
            <a:off x="7562088" y="3052188"/>
            <a:ext cx="274320" cy="274320"/>
          </a:xfrm>
          <a:prstGeom prst="ellipse">
            <a:avLst/>
          </a:prstGeom>
          <a:solidFill>
            <a:srgbClr val="1F3F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sp>
        <p:nvSpPr>
          <p:cNvPr id="695" name="TextBox 694"/>
          <p:cNvSpPr txBox="1"/>
          <p:nvPr/>
        </p:nvSpPr>
        <p:spPr>
          <a:xfrm>
            <a:off x="8019288" y="2979036"/>
            <a:ext cx="3931920" cy="411480"/>
          </a:xfrm>
          <a:prstGeom prst="rect">
            <a:avLst/>
          </a:prstGeom>
          <a:noFill/>
        </p:spPr>
        <p:txBody>
          <a:bodyPr wrap="square" lIns="0" tIns="0" rIns="0" bIns="0" anchor="t">
            <a:noAutofit/>
          </a:bodyPr>
          <a:lstStyle/>
          <a:p>
            <a:pPr algn="l"/>
            <a:r>
              <a:rPr sz="2400" b="1" i="0">
                <a:solidFill>
                  <a:srgbClr val="61223B"/>
                </a:solidFill>
              </a:rPr>
              <a:t>Input</a:t>
            </a:r>
          </a:p>
        </p:txBody>
      </p:sp>
      <p:sp>
        <p:nvSpPr>
          <p:cNvPr id="696" name="TextBox 695"/>
          <p:cNvSpPr txBox="1"/>
          <p:nvPr/>
        </p:nvSpPr>
        <p:spPr>
          <a:xfrm>
            <a:off x="8019288" y="3390516"/>
            <a:ext cx="3931920" cy="457200"/>
          </a:xfrm>
          <a:prstGeom prst="rect">
            <a:avLst/>
          </a:prstGeom>
          <a:noFill/>
        </p:spPr>
        <p:txBody>
          <a:bodyPr wrap="square" lIns="0" tIns="0" rIns="0" bIns="0" anchor="t">
            <a:noAutofit/>
          </a:bodyPr>
          <a:lstStyle/>
          <a:p>
            <a:pPr algn="l"/>
            <a:r>
              <a:rPr sz="1800" b="0" i="0">
                <a:solidFill>
                  <a:srgbClr val="4D5356"/>
                </a:solidFill>
              </a:rPr>
              <a:t>Noisy + missing markerless data</a:t>
            </a:r>
          </a:p>
        </p:txBody>
      </p:sp>
      <p:sp>
        <p:nvSpPr>
          <p:cNvPr id="697" name="Oval 696"/>
          <p:cNvSpPr/>
          <p:nvPr/>
        </p:nvSpPr>
        <p:spPr>
          <a:xfrm>
            <a:off x="7562088" y="4195188"/>
            <a:ext cx="274320" cy="274320"/>
          </a:xfrm>
          <a:prstGeom prst="ellipse">
            <a:avLst/>
          </a:prstGeom>
          <a:solidFill>
            <a:srgbClr val="2CA02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sp>
        <p:nvSpPr>
          <p:cNvPr id="698" name="TextBox 697"/>
          <p:cNvSpPr txBox="1"/>
          <p:nvPr/>
        </p:nvSpPr>
        <p:spPr>
          <a:xfrm>
            <a:off x="8019288" y="4122036"/>
            <a:ext cx="3931920" cy="411480"/>
          </a:xfrm>
          <a:prstGeom prst="rect">
            <a:avLst/>
          </a:prstGeom>
          <a:noFill/>
        </p:spPr>
        <p:txBody>
          <a:bodyPr wrap="square" lIns="0" tIns="0" rIns="0" bIns="0" anchor="t">
            <a:noAutofit/>
          </a:bodyPr>
          <a:lstStyle/>
          <a:p>
            <a:pPr algn="l"/>
            <a:r>
              <a:rPr sz="2400" b="1" i="0">
                <a:solidFill>
                  <a:srgbClr val="61223B"/>
                </a:solidFill>
              </a:rPr>
              <a:t>Prediction</a:t>
            </a:r>
          </a:p>
        </p:txBody>
      </p:sp>
      <p:sp>
        <p:nvSpPr>
          <p:cNvPr id="699" name="TextBox 698"/>
          <p:cNvSpPr txBox="1"/>
          <p:nvPr/>
        </p:nvSpPr>
        <p:spPr>
          <a:xfrm>
            <a:off x="8019288" y="4533516"/>
            <a:ext cx="3931920" cy="457200"/>
          </a:xfrm>
          <a:prstGeom prst="rect">
            <a:avLst/>
          </a:prstGeom>
          <a:noFill/>
        </p:spPr>
        <p:txBody>
          <a:bodyPr wrap="square" lIns="0" tIns="0" rIns="0" bIns="0" anchor="t">
            <a:noAutofit/>
          </a:bodyPr>
          <a:lstStyle/>
          <a:p>
            <a:pPr algn="l"/>
            <a:r>
              <a:rPr sz="1800" b="0" i="0">
                <a:solidFill>
                  <a:srgbClr val="4D5356"/>
                </a:solidFill>
              </a:rPr>
              <a:t>Our streaming model, frame by frame</a:t>
            </a:r>
          </a:p>
        </p:txBody>
      </p:sp>
      <p:cxnSp>
        <p:nvCxnSpPr>
          <p:cNvPr id="4" name="Straight Arrow Connector 3">
            <a:extLst>
              <a:ext uri="{FF2B5EF4-FFF2-40B4-BE49-F238E27FC236}">
                <a16:creationId xmlns:a16="http://schemas.microsoft.com/office/drawing/2014/main" id="{C4F133D7-6DD4-39E9-C168-014AF4FA3537}"/>
              </a:ext>
            </a:extLst>
          </p:cNvPr>
          <p:cNvCxnSpPr/>
          <p:nvPr/>
        </p:nvCxnSpPr>
        <p:spPr>
          <a:xfrm>
            <a:off x="298149" y="3117341"/>
            <a:ext cx="6666883" cy="1"/>
          </a:xfrm>
          <a:prstGeom prst="straightConnector1">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33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42"/>
          <p:cNvSpPr txBox="1">
            <a:spLocks noGrp="1"/>
          </p:cNvSpPr>
          <p:nvPr>
            <p:ph type="title"/>
          </p:nvPr>
        </p:nvSpPr>
        <p:spPr>
          <a:xfrm>
            <a:off x="340242" y="3429000"/>
            <a:ext cx="8917172" cy="14560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Trebuchet MS"/>
              <a:buNone/>
            </a:pPr>
            <a:r>
              <a:rPr lang="en-US" sz="3600" dirty="0">
                <a:solidFill>
                  <a:schemeClr val="lt1"/>
                </a:solidFill>
              </a:rPr>
              <a:t>Pushing further</a:t>
            </a:r>
            <a:endParaRPr sz="3600" dirty="0"/>
          </a:p>
        </p:txBody>
      </p:sp>
      <p:sp>
        <p:nvSpPr>
          <p:cNvPr id="697" name="Google Shape;697;p42"/>
          <p:cNvSpPr txBox="1"/>
          <p:nvPr/>
        </p:nvSpPr>
        <p:spPr>
          <a:xfrm>
            <a:off x="411480" y="2057400"/>
            <a:ext cx="3657600" cy="128016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8800" b="1" i="0">
                <a:solidFill>
                  <a:srgbClr val="B79962"/>
                </a:solidFill>
                <a:latin typeface="Trebuchet MS"/>
                <a:ea typeface="Trebuchet MS"/>
                <a:cs typeface="Trebuchet MS"/>
                <a:sym typeface="Trebuchet MS"/>
              </a:rPr>
              <a:t>03</a:t>
            </a:r>
            <a:endParaRPr/>
          </a:p>
        </p:txBody>
      </p:sp>
      <p:sp>
        <p:nvSpPr>
          <p:cNvPr id="698" name="Google Shape;698;p42"/>
          <p:cNvSpPr txBox="1"/>
          <p:nvPr/>
        </p:nvSpPr>
        <p:spPr>
          <a:xfrm>
            <a:off x="411480" y="4892040"/>
            <a:ext cx="822960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400" b="0" i="0">
                <a:solidFill>
                  <a:srgbClr val="E9DDE2"/>
                </a:solidFill>
                <a:latin typeface="Trebuchet MS"/>
                <a:ea typeface="Trebuchet MS"/>
                <a:cs typeface="Trebuchet MS"/>
                <a:sym typeface="Trebuchet MS"/>
              </a:rPr>
              <a:t>Better data, more data, smarter setups</a:t>
            </a:r>
            <a:endParaRPr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43"/>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Learning anatomy, not markers</a:t>
            </a:r>
            <a:endParaRPr sz="3600"/>
          </a:p>
        </p:txBody>
      </p:sp>
      <p:sp>
        <p:nvSpPr>
          <p:cNvPr id="705" name="Google Shape;705;p43"/>
          <p:cNvSpPr txBox="1"/>
          <p:nvPr/>
        </p:nvSpPr>
        <p:spPr>
          <a:xfrm>
            <a:off x="457200" y="1600200"/>
            <a:ext cx="11274552"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Problem: </a:t>
            </a:r>
            <a:r>
              <a:rPr lang="en-US" sz="2400" b="0" i="0">
                <a:solidFill>
                  <a:srgbClr val="4D5356"/>
                </a:solidFill>
                <a:latin typeface="Trebuchet MS"/>
                <a:ea typeface="Trebuchet MS"/>
                <a:cs typeface="Trebuchet MS"/>
                <a:sym typeface="Trebuchet MS"/>
              </a:rPr>
              <a:t>visible markers in training images teach models a shortcut</a:t>
            </a:r>
            <a:endParaRPr sz="2400"/>
          </a:p>
        </p:txBody>
      </p:sp>
      <p:pic>
        <p:nvPicPr>
          <p:cNvPr id="901" name="Close-up original 901" descr="Close-up of knees and ankles with reflective markers visible"/>
          <p:cNvPicPr>
            <a:picLocks noChangeAspect="1"/>
          </p:cNvPicPr>
          <p:nvPr/>
        </p:nvPicPr>
        <p:blipFill>
          <a:blip r:embed="rId3"/>
          <a:stretch>
            <a:fillRect/>
          </a:stretch>
        </p:blipFill>
        <p:spPr>
          <a:xfrm>
            <a:off x="457200" y="2331720"/>
            <a:ext cx="3474720" cy="2834640"/>
          </a:xfrm>
          <a:prstGeom prst="roundRect">
            <a:avLst>
              <a:gd name="adj" fmla="val 6000"/>
            </a:avLst>
          </a:prstGeom>
        </p:spPr>
      </p:pic>
      <p:sp>
        <p:nvSpPr>
          <p:cNvPr id="709" name="Google Shape;709;p43"/>
          <p:cNvSpPr/>
          <p:nvPr/>
        </p:nvSpPr>
        <p:spPr>
          <a:xfrm>
            <a:off x="457200" y="5303520"/>
            <a:ext cx="502920" cy="502920"/>
          </a:xfrm>
          <a:prstGeom prst="ellipse">
            <a:avLst/>
          </a:prstGeom>
          <a:solidFill>
            <a:srgbClr val="8C979A"/>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i="0">
                <a:solidFill>
                  <a:srgbClr val="FFFFFF"/>
                </a:solidFill>
                <a:latin typeface="Trebuchet MS"/>
                <a:ea typeface="Trebuchet MS"/>
                <a:cs typeface="Trebuchet MS"/>
                <a:sym typeface="Trebuchet MS"/>
              </a:rPr>
              <a:t>1</a:t>
            </a:r>
            <a:endParaRPr sz="1800"/>
          </a:p>
        </p:txBody>
      </p:sp>
      <p:sp>
        <p:nvSpPr>
          <p:cNvPr id="710" name="Google Shape;710;p43"/>
          <p:cNvSpPr txBox="1"/>
          <p:nvPr/>
        </p:nvSpPr>
        <p:spPr>
          <a:xfrm>
            <a:off x="1097280" y="5303520"/>
            <a:ext cx="274320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Original</a:t>
            </a:r>
            <a:endParaRPr sz="2400"/>
          </a:p>
        </p:txBody>
      </p:sp>
      <p:cxnSp>
        <p:nvCxnSpPr>
          <p:cNvPr id="711" name="Google Shape;711;p43"/>
          <p:cNvCxnSpPr/>
          <p:nvPr/>
        </p:nvCxnSpPr>
        <p:spPr>
          <a:xfrm>
            <a:off x="3977639" y="3749039"/>
            <a:ext cx="320041" cy="0"/>
          </a:xfrm>
          <a:prstGeom prst="straightConnector1">
            <a:avLst/>
          </a:prstGeom>
          <a:noFill/>
          <a:ln w="31750" cap="flat" cmpd="sng">
            <a:solidFill>
              <a:srgbClr val="B79962"/>
            </a:solidFill>
            <a:prstDash val="solid"/>
            <a:miter lim="8000"/>
            <a:headEnd type="none" w="sm" len="sm"/>
            <a:tailEnd type="triangle" w="med" len="med"/>
          </a:ln>
        </p:spPr>
      </p:cxnSp>
      <p:pic>
        <p:nvPicPr>
          <p:cNvPr id="902" name="Close-up detect 902" descr="Same frame with every marker detected and outlined"/>
          <p:cNvPicPr>
            <a:picLocks noChangeAspect="1"/>
          </p:cNvPicPr>
          <p:nvPr/>
        </p:nvPicPr>
        <p:blipFill>
          <a:blip r:embed="rId4"/>
          <a:stretch>
            <a:fillRect/>
          </a:stretch>
        </p:blipFill>
        <p:spPr>
          <a:xfrm>
            <a:off x="4343400" y="2331720"/>
            <a:ext cx="3474720" cy="2834640"/>
          </a:xfrm>
          <a:prstGeom prst="roundRect">
            <a:avLst>
              <a:gd name="adj" fmla="val 6000"/>
            </a:avLst>
          </a:prstGeom>
        </p:spPr>
      </p:pic>
      <p:sp>
        <p:nvSpPr>
          <p:cNvPr id="715" name="Google Shape;715;p43"/>
          <p:cNvSpPr/>
          <p:nvPr/>
        </p:nvSpPr>
        <p:spPr>
          <a:xfrm>
            <a:off x="4343400" y="5303520"/>
            <a:ext cx="502920" cy="502920"/>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i="0">
                <a:solidFill>
                  <a:srgbClr val="FFFFFF"/>
                </a:solidFill>
                <a:latin typeface="Trebuchet MS"/>
                <a:ea typeface="Trebuchet MS"/>
                <a:cs typeface="Trebuchet MS"/>
                <a:sym typeface="Trebuchet MS"/>
              </a:rPr>
              <a:t>2</a:t>
            </a:r>
            <a:endParaRPr sz="1800"/>
          </a:p>
        </p:txBody>
      </p:sp>
      <p:sp>
        <p:nvSpPr>
          <p:cNvPr id="716" name="Google Shape;716;p43"/>
          <p:cNvSpPr txBox="1"/>
          <p:nvPr/>
        </p:nvSpPr>
        <p:spPr>
          <a:xfrm>
            <a:off x="4983480" y="5303520"/>
            <a:ext cx="274320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Detect</a:t>
            </a:r>
            <a:endParaRPr sz="2400"/>
          </a:p>
        </p:txBody>
      </p:sp>
      <p:cxnSp>
        <p:nvCxnSpPr>
          <p:cNvPr id="717" name="Google Shape;717;p43"/>
          <p:cNvCxnSpPr/>
          <p:nvPr/>
        </p:nvCxnSpPr>
        <p:spPr>
          <a:xfrm>
            <a:off x="7863840" y="3749039"/>
            <a:ext cx="320039" cy="0"/>
          </a:xfrm>
          <a:prstGeom prst="straightConnector1">
            <a:avLst/>
          </a:prstGeom>
          <a:noFill/>
          <a:ln w="31750" cap="flat" cmpd="sng">
            <a:solidFill>
              <a:srgbClr val="B79962"/>
            </a:solidFill>
            <a:prstDash val="solid"/>
            <a:miter lim="8000"/>
            <a:headEnd type="none" w="sm" len="sm"/>
            <a:tailEnd type="triangle" w="med" len="med"/>
          </a:ln>
        </p:spPr>
      </p:cxnSp>
      <p:pic>
        <p:nvPicPr>
          <p:cNvPr id="903" name="Close-up inpaint 903" descr="Same frame with the markers inpainted out"/>
          <p:cNvPicPr>
            <a:picLocks noChangeAspect="1"/>
          </p:cNvPicPr>
          <p:nvPr/>
        </p:nvPicPr>
        <p:blipFill>
          <a:blip r:embed="rId5"/>
          <a:stretch>
            <a:fillRect/>
          </a:stretch>
        </p:blipFill>
        <p:spPr>
          <a:xfrm>
            <a:off x="8229600" y="2331720"/>
            <a:ext cx="3474720" cy="2834640"/>
          </a:xfrm>
          <a:prstGeom prst="roundRect">
            <a:avLst>
              <a:gd name="adj" fmla="val 6000"/>
            </a:avLst>
          </a:prstGeom>
        </p:spPr>
      </p:pic>
      <p:sp>
        <p:nvSpPr>
          <p:cNvPr id="721" name="Google Shape;721;p43"/>
          <p:cNvSpPr/>
          <p:nvPr/>
        </p:nvSpPr>
        <p:spPr>
          <a:xfrm>
            <a:off x="8229600" y="5303520"/>
            <a:ext cx="502920" cy="502920"/>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i="0">
                <a:solidFill>
                  <a:srgbClr val="FFFFFF"/>
                </a:solidFill>
                <a:latin typeface="Trebuchet MS"/>
                <a:ea typeface="Trebuchet MS"/>
                <a:cs typeface="Trebuchet MS"/>
                <a:sym typeface="Trebuchet MS"/>
              </a:rPr>
              <a:t>3</a:t>
            </a:r>
            <a:endParaRPr sz="1800"/>
          </a:p>
        </p:txBody>
      </p:sp>
      <p:sp>
        <p:nvSpPr>
          <p:cNvPr id="722" name="Google Shape;722;p43"/>
          <p:cNvSpPr txBox="1"/>
          <p:nvPr/>
        </p:nvSpPr>
        <p:spPr>
          <a:xfrm>
            <a:off x="8869680" y="5303520"/>
            <a:ext cx="274320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i="0">
                <a:solidFill>
                  <a:srgbClr val="61223B"/>
                </a:solidFill>
                <a:latin typeface="Trebuchet MS"/>
                <a:ea typeface="Trebuchet MS"/>
                <a:cs typeface="Trebuchet MS"/>
                <a:sym typeface="Trebuchet MS"/>
              </a:rPr>
              <a:t>Inpaint</a:t>
            </a:r>
            <a:endParaRPr sz="2400"/>
          </a:p>
        </p:txBody>
      </p:sp>
      <p:sp>
        <p:nvSpPr>
          <p:cNvPr id="723" name="Google Shape;723;p43"/>
          <p:cNvSpPr txBox="1"/>
          <p:nvPr/>
        </p:nvSpPr>
        <p:spPr>
          <a:xfrm>
            <a:off x="457200" y="5852160"/>
            <a:ext cx="11274552"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1">
                <a:solidFill>
                  <a:srgbClr val="8C979A"/>
                </a:solidFill>
                <a:latin typeface="Trebuchet MS"/>
                <a:ea typeface="Trebuchet MS"/>
                <a:cs typeface="Trebuchet MS"/>
                <a:sym typeface="Trebuchet MS"/>
              </a:rPr>
              <a:t>Result: models learn anatomy — not marker placement</a:t>
            </a:r>
            <a:endParaRPr sz="1800"/>
          </a:p>
        </p:txBody>
      </p:sp>
    </p:spTree>
    <p:extLst>
      <p:ext uri="{BB962C8B-B14F-4D97-AF65-F5344CB8AC3E}">
        <p14:creationId xmlns:p14="http://schemas.microsoft.com/office/powerpoint/2010/main" val="1518854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04;p43"/>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Capture · six synchronised views</a:t>
            </a:r>
            <a:endParaRPr sz="3600"/>
          </a:p>
        </p:txBody>
      </p:sp>
      <p:pic>
        <p:nvPicPr>
          <p:cNvPr id="3" name="Video 3" descr="Six synchronised camera views, Capture · six synchronised view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7200" y="1417320"/>
            <a:ext cx="4746885" cy="4343400"/>
          </a:xfrm>
          <a:prstGeom prst="rect">
            <a:avLst/>
          </a:prstGeom>
        </p:spPr>
      </p:pic>
      <p:pic>
        <p:nvPicPr>
          <p:cNvPr id="4" name="Rig map 4" descr="Top-down camera layout: C1 front, C2 right-front, C3 left-front, C4 right-back, C5 left-back, C6 back"/>
          <p:cNvPicPr>
            <a:picLocks noChangeAspect="1"/>
          </p:cNvPicPr>
          <p:nvPr/>
        </p:nvPicPr>
        <p:blipFill>
          <a:blip r:embed="rId6"/>
          <a:stretch>
            <a:fillRect/>
          </a:stretch>
        </p:blipFill>
        <p:spPr>
          <a:xfrm>
            <a:off x="5661285" y="1371600"/>
            <a:ext cx="1691640" cy="1691640"/>
          </a:xfrm>
          <a:prstGeom prst="rect">
            <a:avLst/>
          </a:prstGeom>
        </p:spPr>
      </p:pic>
      <p:sp>
        <p:nvSpPr>
          <p:cNvPr id="5" name="Text 5"/>
          <p:cNvSpPr txBox="1"/>
          <p:nvPr/>
        </p:nvSpPr>
        <p:spPr>
          <a:xfrm>
            <a:off x="7535805" y="1600200"/>
            <a:ext cx="4195947" cy="1371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Seen from above</a:t>
            </a:r>
          </a:p>
          <a:p>
            <a:pPr marL="0" marR="0" lvl="0" indent="0" algn="l" rtl="0">
              <a:spcBef>
                <a:spcPts val="600"/>
              </a:spcBef>
              <a:spcAft>
                <a:spcPts val="0"/>
              </a:spcAft>
              <a:buNone/>
            </a:pPr>
            <a:r>
              <a:rPr lang="en-US" sz="1600" b="0" i="0">
                <a:solidFill>
                  <a:srgbClr val="4D5356"/>
                </a:solidFill>
                <a:latin typeface="Trebuchet MS"/>
                <a:ea typeface="Trebuchet MS"/>
                <a:cs typeface="Trebuchet MS"/>
                <a:sym typeface="Trebuchet MS"/>
              </a:rPr>
              <a:t>The grid is the rig: the subject faces the top row, the back cameras sit underneath.</a:t>
            </a:r>
          </a:p>
        </p:txBody>
      </p:sp>
      <p:sp>
        <p:nvSpPr>
          <p:cNvPr id="6" name="Icon circle 6"/>
          <p:cNvSpPr/>
          <p:nvPr/>
        </p:nvSpPr>
        <p:spPr>
          <a:xfrm>
            <a:off x="5661285" y="3291840"/>
            <a:ext cx="658368" cy="658368"/>
          </a:xfrm>
          <a:prstGeom prst="ellipse">
            <a:avLst/>
          </a:prstGeom>
          <a:solidFill>
            <a:srgbClr val="61223B"/>
          </a:solidFill>
          <a:ln>
            <a:noFill/>
          </a:ln>
        </p:spPr>
        <p:txBody>
          <a:bodyPr/>
          <a:lstStyle/>
          <a:p>
            <a:endParaRPr lang="en-US"/>
          </a:p>
        </p:txBody>
      </p:sp>
      <p:pic>
        <p:nvPicPr>
          <p:cNvPr id="7" name="Icon 7"/>
          <p:cNvPicPr>
            <a:picLocks noChangeAspect="1"/>
          </p:cNvPicPr>
          <p:nvPr/>
        </p:nvPicPr>
        <p:blipFill>
          <a:blip r:embed="rId7"/>
          <a:stretch>
            <a:fillRect/>
          </a:stretch>
        </p:blipFill>
        <p:spPr>
          <a:xfrm>
            <a:off x="5825877" y="3456432"/>
            <a:ext cx="329184" cy="329184"/>
          </a:xfrm>
          <a:prstGeom prst="rect">
            <a:avLst/>
          </a:prstGeom>
        </p:spPr>
      </p:pic>
      <p:sp>
        <p:nvSpPr>
          <p:cNvPr id="8" name="Row 8"/>
          <p:cNvSpPr txBox="1"/>
          <p:nvPr/>
        </p:nvSpPr>
        <p:spPr>
          <a:xfrm>
            <a:off x="6548253" y="3273552"/>
            <a:ext cx="5183499"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6 synchronised cameras</a:t>
            </a:r>
          </a:p>
          <a:p>
            <a:pPr marL="0" marR="0" lvl="0" indent="0" algn="l" rtl="0">
              <a:spcBef>
                <a:spcPts val="200"/>
              </a:spcBef>
              <a:spcAft>
                <a:spcPts val="0"/>
              </a:spcAft>
              <a:buNone/>
            </a:pPr>
            <a:r>
              <a:rPr lang="en-US" sz="1600" b="0" i="0">
                <a:solidFill>
                  <a:srgbClr val="4D5356"/>
                </a:solidFill>
                <a:latin typeface="Trebuchet MS"/>
                <a:ea typeface="Trebuchet MS"/>
                <a:cs typeface="Trebuchet MS"/>
                <a:sym typeface="Trebuchet MS"/>
              </a:rPr>
              <a:t>1150 × 1800 px at 57 fps, all around the subject</a:t>
            </a:r>
          </a:p>
        </p:txBody>
      </p:sp>
      <p:sp>
        <p:nvSpPr>
          <p:cNvPr id="9" name="Icon circle 9"/>
          <p:cNvSpPr/>
          <p:nvPr/>
        </p:nvSpPr>
        <p:spPr>
          <a:xfrm>
            <a:off x="5661285" y="4114800"/>
            <a:ext cx="658368" cy="658368"/>
          </a:xfrm>
          <a:prstGeom prst="ellipse">
            <a:avLst/>
          </a:prstGeom>
          <a:solidFill>
            <a:srgbClr val="61223B"/>
          </a:solidFill>
          <a:ln>
            <a:noFill/>
          </a:ln>
        </p:spPr>
        <p:txBody>
          <a:bodyPr/>
          <a:lstStyle/>
          <a:p>
            <a:endParaRPr lang="en-US"/>
          </a:p>
        </p:txBody>
      </p:sp>
      <p:pic>
        <p:nvPicPr>
          <p:cNvPr id="10" name="Icon 10"/>
          <p:cNvPicPr>
            <a:picLocks noChangeAspect="1"/>
          </p:cNvPicPr>
          <p:nvPr/>
        </p:nvPicPr>
        <p:blipFill>
          <a:blip r:embed="rId8"/>
          <a:stretch>
            <a:fillRect/>
          </a:stretch>
        </p:blipFill>
        <p:spPr>
          <a:xfrm>
            <a:off x="5825877" y="4279392"/>
            <a:ext cx="329184" cy="329184"/>
          </a:xfrm>
          <a:prstGeom prst="rect">
            <a:avLst/>
          </a:prstGeom>
        </p:spPr>
      </p:pic>
      <p:sp>
        <p:nvSpPr>
          <p:cNvPr id="11" name="Row 11"/>
          <p:cNvSpPr txBox="1"/>
          <p:nvPr/>
        </p:nvSpPr>
        <p:spPr>
          <a:xfrm>
            <a:off x="6548253" y="4096512"/>
            <a:ext cx="5183499"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~29 markers per view</a:t>
            </a:r>
          </a:p>
          <a:p>
            <a:pPr marL="0" marR="0" lvl="0" indent="0" algn="l" rtl="0">
              <a:spcBef>
                <a:spcPts val="200"/>
              </a:spcBef>
              <a:spcAft>
                <a:spcPts val="0"/>
              </a:spcAft>
              <a:buNone/>
            </a:pPr>
            <a:r>
              <a:rPr lang="en-US" sz="1600" b="0" i="0">
                <a:solidFill>
                  <a:srgbClr val="4D5356"/>
                </a:solidFill>
                <a:latin typeface="Trebuchet MS"/>
                <a:ea typeface="Trebuchet MS"/>
                <a:cs typeface="Trebuchet MS"/>
                <a:sym typeface="Trebuchet MS"/>
              </a:rPr>
              <a:t>Visible on every limb, in every frame</a:t>
            </a:r>
          </a:p>
        </p:txBody>
      </p:sp>
      <p:sp>
        <p:nvSpPr>
          <p:cNvPr id="12" name="Icon circle 12"/>
          <p:cNvSpPr/>
          <p:nvPr/>
        </p:nvSpPr>
        <p:spPr>
          <a:xfrm>
            <a:off x="5661285" y="4937760"/>
            <a:ext cx="658368" cy="658368"/>
          </a:xfrm>
          <a:prstGeom prst="ellipse">
            <a:avLst/>
          </a:prstGeom>
          <a:solidFill>
            <a:srgbClr val="61223B"/>
          </a:solidFill>
          <a:ln>
            <a:noFill/>
          </a:ln>
        </p:spPr>
        <p:txBody>
          <a:bodyPr/>
          <a:lstStyle/>
          <a:p>
            <a:endParaRPr lang="en-US"/>
          </a:p>
        </p:txBody>
      </p:sp>
      <p:pic>
        <p:nvPicPr>
          <p:cNvPr id="13" name="Icon 13"/>
          <p:cNvPicPr>
            <a:picLocks noChangeAspect="1"/>
          </p:cNvPicPr>
          <p:nvPr/>
        </p:nvPicPr>
        <p:blipFill>
          <a:blip r:embed="rId9"/>
          <a:stretch>
            <a:fillRect/>
          </a:stretch>
        </p:blipFill>
        <p:spPr>
          <a:xfrm>
            <a:off x="5825877" y="5102352"/>
            <a:ext cx="329184" cy="329184"/>
          </a:xfrm>
          <a:prstGeom prst="rect">
            <a:avLst/>
          </a:prstGeom>
        </p:spPr>
      </p:pic>
      <p:sp>
        <p:nvSpPr>
          <p:cNvPr id="14" name="Row 14"/>
          <p:cNvSpPr txBox="1"/>
          <p:nvPr/>
        </p:nvSpPr>
        <p:spPr>
          <a:xfrm>
            <a:off x="6548253" y="4919472"/>
            <a:ext cx="5183499"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2.9 M frames to clean</a:t>
            </a:r>
          </a:p>
          <a:p>
            <a:pPr marL="0" marR="0" lvl="0" indent="0" algn="l" rtl="0">
              <a:spcBef>
                <a:spcPts val="200"/>
              </a:spcBef>
              <a:spcAft>
                <a:spcPts val="0"/>
              </a:spcAft>
              <a:buNone/>
            </a:pPr>
            <a:r>
              <a:rPr lang="en-US" sz="1600" b="0" i="0">
                <a:solidFill>
                  <a:srgbClr val="4D5356"/>
                </a:solidFill>
                <a:latin typeface="Trebuchet MS"/>
                <a:ea typeface="Trebuchet MS"/>
                <a:cs typeface="Trebuchet MS"/>
                <a:sym typeface="Trebuchet MS"/>
              </a:rPr>
              <a:t>Every SUMediPose frame, from every camera</a:t>
            </a:r>
          </a:p>
        </p:txBody>
      </p:sp>
      <p:sp>
        <p:nvSpPr>
          <p:cNvPr id="15" name="Text 15"/>
          <p:cNvSpPr txBox="1"/>
          <p:nvPr/>
        </p:nvSpPr>
        <p:spPr>
          <a:xfrm>
            <a:off x="7717536" y="6144768"/>
            <a:ext cx="1463040" cy="27432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MARKER REMOVAL</a:t>
            </a:r>
          </a:p>
        </p:txBody>
      </p:sp>
      <p:cxnSp>
        <p:nvCxnSpPr>
          <p:cNvPr id="16" name="Connector 16"/>
          <p:cNvCxnSpPr/>
          <p:nvPr/>
        </p:nvCxnSpPr>
        <p:spPr>
          <a:xfrm>
            <a:off x="9482328" y="6281928"/>
            <a:ext cx="585216" cy="0"/>
          </a:xfrm>
          <a:prstGeom prst="straightConnector1">
            <a:avLst/>
          </a:prstGeom>
          <a:noFill/>
          <a:ln w="25400" cap="flat" cmpd="sng">
            <a:solidFill>
              <a:srgbClr val="EDE6E9"/>
            </a:solidFill>
            <a:prstDash val="solid"/>
          </a:ln>
        </p:spPr>
      </p:cxnSp>
      <p:cxnSp>
        <p:nvCxnSpPr>
          <p:cNvPr id="17" name="Connector 17"/>
          <p:cNvCxnSpPr/>
          <p:nvPr/>
        </p:nvCxnSpPr>
        <p:spPr>
          <a:xfrm>
            <a:off x="10232136" y="6281928"/>
            <a:ext cx="585216" cy="0"/>
          </a:xfrm>
          <a:prstGeom prst="straightConnector1">
            <a:avLst/>
          </a:prstGeom>
          <a:noFill/>
          <a:ln w="25400" cap="flat" cmpd="sng">
            <a:solidFill>
              <a:srgbClr val="EDE6E9"/>
            </a:solidFill>
            <a:prstDash val="solid"/>
          </a:ln>
        </p:spPr>
      </p:cxnSp>
      <p:cxnSp>
        <p:nvCxnSpPr>
          <p:cNvPr id="18" name="Connector 18"/>
          <p:cNvCxnSpPr/>
          <p:nvPr/>
        </p:nvCxnSpPr>
        <p:spPr>
          <a:xfrm>
            <a:off x="10981944" y="6281928"/>
            <a:ext cx="585216" cy="0"/>
          </a:xfrm>
          <a:prstGeom prst="straightConnector1">
            <a:avLst/>
          </a:prstGeom>
          <a:noFill/>
          <a:ln w="25400" cap="flat" cmpd="sng">
            <a:solidFill>
              <a:srgbClr val="EDE6E9"/>
            </a:solidFill>
            <a:prstDash val="solid"/>
          </a:ln>
        </p:spPr>
      </p:cxnSp>
      <p:sp>
        <p:nvSpPr>
          <p:cNvPr id="19" name="Shape 19"/>
          <p:cNvSpPr/>
          <p:nvPr/>
        </p:nvSpPr>
        <p:spPr>
          <a:xfrm>
            <a:off x="9235440" y="6117336"/>
            <a:ext cx="329184" cy="329184"/>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1</a:t>
            </a:r>
          </a:p>
        </p:txBody>
      </p:sp>
      <p:sp>
        <p:nvSpPr>
          <p:cNvPr id="20" name="Shape 20"/>
          <p:cNvSpPr/>
          <p:nvPr/>
        </p:nvSpPr>
        <p:spPr>
          <a:xfrm>
            <a:off x="10067544" y="6199632"/>
            <a:ext cx="164592" cy="164592"/>
          </a:xfrm>
          <a:prstGeom prst="ellipse">
            <a:avLst/>
          </a:prstGeom>
          <a:solidFill>
            <a:srgbClr val="EDE6E9"/>
          </a:solidFill>
          <a:ln>
            <a:noFill/>
          </a:ln>
        </p:spPr>
        <p:txBody>
          <a:bodyPr/>
          <a:lstStyle/>
          <a:p>
            <a:endParaRPr lang="en-US"/>
          </a:p>
        </p:txBody>
      </p:sp>
      <p:sp>
        <p:nvSpPr>
          <p:cNvPr id="21" name="Shape 21"/>
          <p:cNvSpPr/>
          <p:nvPr/>
        </p:nvSpPr>
        <p:spPr>
          <a:xfrm>
            <a:off x="10817352" y="6199632"/>
            <a:ext cx="164592" cy="164592"/>
          </a:xfrm>
          <a:prstGeom prst="ellipse">
            <a:avLst/>
          </a:prstGeom>
          <a:solidFill>
            <a:srgbClr val="EDE6E9"/>
          </a:solidFill>
          <a:ln>
            <a:noFill/>
          </a:ln>
        </p:spPr>
        <p:txBody>
          <a:bodyPr/>
          <a:lstStyle/>
          <a:p>
            <a:endParaRPr lang="en-US"/>
          </a:p>
        </p:txBody>
      </p:sp>
      <p:sp>
        <p:nvSpPr>
          <p:cNvPr id="22" name="Shape 22"/>
          <p:cNvSpPr/>
          <p:nvPr/>
        </p:nvSpPr>
        <p:spPr>
          <a:xfrm>
            <a:off x="11567160" y="6199632"/>
            <a:ext cx="164592" cy="164592"/>
          </a:xfrm>
          <a:prstGeom prst="ellipse">
            <a:avLst/>
          </a:prstGeom>
          <a:solidFill>
            <a:srgbClr val="EDE6E9"/>
          </a:solidFill>
          <a:ln>
            <a:noFill/>
          </a:ln>
        </p:spPr>
        <p:txBody>
          <a:bodyPr/>
          <a:lstStyle/>
          <a:p>
            <a:endParaRPr lang="en-US"/>
          </a:p>
        </p:txBody>
      </p:sp>
    </p:spTree>
    <p:extLst>
      <p:ext uri="{BB962C8B-B14F-4D97-AF65-F5344CB8AC3E}">
        <p14:creationId xmlns:p14="http://schemas.microsoft.com/office/powerpoint/2010/main" val="20407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04;p43"/>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a:solidFill>
                  <a:schemeClr val="accent1"/>
                </a:solidFill>
                <a:latin typeface="Trebuchet MS"/>
                <a:ea typeface="Trebuchet MS"/>
                <a:cs typeface="Trebuchet MS"/>
                <a:sym typeface="Trebuchet MS"/>
              </a:rPr>
              <a:t>Detect · finding every marker</a:t>
            </a:r>
            <a:endParaRPr sz="3600"/>
          </a:p>
        </p:txBody>
      </p:sp>
      <p:pic>
        <p:nvPicPr>
          <p:cNvPr id="3" name="Video 3" descr="Six synchronised camera views, Detect · finding every mark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7200" y="1417320"/>
            <a:ext cx="4746885" cy="4343400"/>
          </a:xfrm>
          <a:prstGeom prst="rect">
            <a:avLst/>
          </a:prstGeom>
        </p:spPr>
      </p:pic>
      <p:sp>
        <p:nvSpPr>
          <p:cNvPr id="4" name="Stat card 4"/>
          <p:cNvSpPr/>
          <p:nvPr/>
        </p:nvSpPr>
        <p:spPr>
          <a:xfrm>
            <a:off x="5661285" y="1417320"/>
            <a:ext cx="6070467" cy="1600200"/>
          </a:xfrm>
          <a:prstGeom prst="roundRect">
            <a:avLst>
              <a:gd name="adj" fmla="val 8000"/>
            </a:avLst>
          </a:prstGeom>
          <a:solidFill>
            <a:srgbClr val="61223B"/>
          </a:solidFill>
          <a:ln>
            <a:noFill/>
          </a:ln>
        </p:spPr>
        <p:txBody>
          <a:bodyPr/>
          <a:lstStyle/>
          <a:p>
            <a:endParaRPr lang="en-US"/>
          </a:p>
        </p:txBody>
      </p:sp>
      <p:pic>
        <p:nvPicPr>
          <p:cNvPr id="5" name="Icon 5"/>
          <p:cNvPicPr>
            <a:picLocks noChangeAspect="1"/>
          </p:cNvPicPr>
          <p:nvPr/>
        </p:nvPicPr>
        <p:blipFill>
          <a:blip r:embed="rId6"/>
          <a:stretch>
            <a:fillRect/>
          </a:stretch>
        </p:blipFill>
        <p:spPr>
          <a:xfrm>
            <a:off x="5935605" y="1645920"/>
            <a:ext cx="384048" cy="384048"/>
          </a:xfrm>
          <a:prstGeom prst="rect">
            <a:avLst/>
          </a:prstGeom>
        </p:spPr>
      </p:pic>
      <p:sp>
        <p:nvSpPr>
          <p:cNvPr id="6" name="Stat 6"/>
          <p:cNvSpPr txBox="1"/>
          <p:nvPr/>
        </p:nvSpPr>
        <p:spPr>
          <a:xfrm>
            <a:off x="6484245" y="1527048"/>
            <a:ext cx="4973187"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4800" b="1" i="0">
                <a:solidFill>
                  <a:srgbClr val="FFFFFF"/>
                </a:solidFill>
                <a:latin typeface="Trebuchet MS"/>
                <a:ea typeface="Trebuchet MS"/>
                <a:cs typeface="Trebuchet MS"/>
                <a:sym typeface="Trebuchet MS"/>
              </a:rPr>
              <a:t>95.6%</a:t>
            </a:r>
          </a:p>
        </p:txBody>
      </p:sp>
      <p:sp>
        <p:nvSpPr>
          <p:cNvPr id="7" name="Stat label 7"/>
          <p:cNvSpPr txBox="1"/>
          <p:nvPr/>
        </p:nvSpPr>
        <p:spPr>
          <a:xfrm>
            <a:off x="5935605" y="2377440"/>
            <a:ext cx="5521827"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dirty="0">
                <a:solidFill>
                  <a:srgbClr val="EAD9C0"/>
                </a:solidFill>
                <a:latin typeface="Trebuchet MS"/>
                <a:ea typeface="Trebuchet MS"/>
                <a:cs typeface="Trebuchet MS"/>
                <a:sym typeface="Trebuchet MS"/>
              </a:rPr>
              <a:t>mask mAP@50 on the validation set </a:t>
            </a:r>
            <a:br>
              <a:rPr lang="en-US" sz="1800" b="0" i="0" dirty="0">
                <a:solidFill>
                  <a:srgbClr val="EAD9C0"/>
                </a:solidFill>
                <a:latin typeface="Trebuchet MS"/>
                <a:ea typeface="Trebuchet MS"/>
                <a:cs typeface="Trebuchet MS"/>
                <a:sym typeface="Trebuchet MS"/>
              </a:rPr>
            </a:br>
            <a:r>
              <a:rPr lang="en-US" sz="1800" b="0" i="0" dirty="0">
                <a:solidFill>
                  <a:srgbClr val="EAD9C0"/>
                </a:solidFill>
                <a:latin typeface="Trebuchet MS"/>
                <a:ea typeface="Trebuchet MS"/>
                <a:cs typeface="Trebuchet MS"/>
                <a:sym typeface="Trebuchet MS"/>
              </a:rPr>
              <a:t>(2,429 markers, 151 images)</a:t>
            </a:r>
          </a:p>
        </p:txBody>
      </p:sp>
      <p:sp>
        <p:nvSpPr>
          <p:cNvPr id="8" name="Icon circle 8"/>
          <p:cNvSpPr/>
          <p:nvPr/>
        </p:nvSpPr>
        <p:spPr>
          <a:xfrm>
            <a:off x="5661285" y="3337560"/>
            <a:ext cx="658368" cy="658368"/>
          </a:xfrm>
          <a:prstGeom prst="ellipse">
            <a:avLst/>
          </a:prstGeom>
          <a:solidFill>
            <a:srgbClr val="61223B"/>
          </a:solidFill>
          <a:ln>
            <a:noFill/>
          </a:ln>
        </p:spPr>
        <p:txBody>
          <a:bodyPr/>
          <a:lstStyle/>
          <a:p>
            <a:endParaRPr lang="en-US"/>
          </a:p>
        </p:txBody>
      </p:sp>
      <p:pic>
        <p:nvPicPr>
          <p:cNvPr id="9" name="Icon 9"/>
          <p:cNvPicPr>
            <a:picLocks noChangeAspect="1"/>
          </p:cNvPicPr>
          <p:nvPr/>
        </p:nvPicPr>
        <p:blipFill>
          <a:blip r:embed="rId7"/>
          <a:stretch>
            <a:fillRect/>
          </a:stretch>
        </p:blipFill>
        <p:spPr>
          <a:xfrm>
            <a:off x="5825877" y="3502152"/>
            <a:ext cx="329184" cy="329184"/>
          </a:xfrm>
          <a:prstGeom prst="rect">
            <a:avLst/>
          </a:prstGeom>
        </p:spPr>
      </p:pic>
      <p:sp>
        <p:nvSpPr>
          <p:cNvPr id="10" name="Row 10"/>
          <p:cNvSpPr txBox="1"/>
          <p:nvPr/>
        </p:nvSpPr>
        <p:spPr>
          <a:xfrm>
            <a:off x="6548253" y="3319272"/>
            <a:ext cx="5183499" cy="807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YOLO26m-seg, fine-tuned</a:t>
            </a:r>
          </a:p>
          <a:p>
            <a:pPr marL="0" marR="0" lvl="0" indent="0" algn="l" rtl="0">
              <a:spcBef>
                <a:spcPts val="200"/>
              </a:spcBef>
              <a:spcAft>
                <a:spcPts val="0"/>
              </a:spcAft>
              <a:buNone/>
            </a:pPr>
            <a:r>
              <a:rPr lang="en-US" sz="1600" b="0" i="0">
                <a:solidFill>
                  <a:srgbClr val="4D5356"/>
                </a:solidFill>
                <a:latin typeface="Trebuchet MS"/>
                <a:ea typeface="Trebuchet MS"/>
                <a:cs typeface="Trebuchet MS"/>
                <a:sym typeface="Trebuchet MS"/>
              </a:rPr>
              <a:t>Trained at 1024 px on our marker annotations</a:t>
            </a:r>
          </a:p>
        </p:txBody>
      </p:sp>
      <p:sp>
        <p:nvSpPr>
          <p:cNvPr id="11" name="Icon circle 11"/>
          <p:cNvSpPr/>
          <p:nvPr/>
        </p:nvSpPr>
        <p:spPr>
          <a:xfrm>
            <a:off x="5661285" y="4145280"/>
            <a:ext cx="658368" cy="658368"/>
          </a:xfrm>
          <a:prstGeom prst="ellipse">
            <a:avLst/>
          </a:prstGeom>
          <a:solidFill>
            <a:srgbClr val="61223B"/>
          </a:solidFill>
          <a:ln>
            <a:noFill/>
          </a:ln>
        </p:spPr>
        <p:txBody>
          <a:bodyPr/>
          <a:lstStyle/>
          <a:p>
            <a:endParaRPr lang="en-US"/>
          </a:p>
        </p:txBody>
      </p:sp>
      <p:pic>
        <p:nvPicPr>
          <p:cNvPr id="12" name="Icon 12"/>
          <p:cNvPicPr>
            <a:picLocks noChangeAspect="1"/>
          </p:cNvPicPr>
          <p:nvPr/>
        </p:nvPicPr>
        <p:blipFill>
          <a:blip r:embed="rId8"/>
          <a:stretch>
            <a:fillRect/>
          </a:stretch>
        </p:blipFill>
        <p:spPr>
          <a:xfrm>
            <a:off x="5825877" y="4309872"/>
            <a:ext cx="329184" cy="329184"/>
          </a:xfrm>
          <a:prstGeom prst="rect">
            <a:avLst/>
          </a:prstGeom>
        </p:spPr>
      </p:pic>
      <p:sp>
        <p:nvSpPr>
          <p:cNvPr id="13" name="Row 13"/>
          <p:cNvSpPr txBox="1"/>
          <p:nvPr/>
        </p:nvSpPr>
        <p:spPr>
          <a:xfrm>
            <a:off x="6548253" y="4126992"/>
            <a:ext cx="5183499" cy="807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96% precision · 94% recall</a:t>
            </a:r>
          </a:p>
          <a:p>
            <a:pPr marL="0" marR="0" lvl="0" indent="0" algn="l" rtl="0">
              <a:spcBef>
                <a:spcPts val="200"/>
              </a:spcBef>
              <a:spcAft>
                <a:spcPts val="0"/>
              </a:spcAft>
              <a:buNone/>
            </a:pPr>
            <a:r>
              <a:rPr lang="en-US" sz="1600" b="0" i="0">
                <a:solidFill>
                  <a:srgbClr val="4D5356"/>
                </a:solidFill>
                <a:latin typeface="Trebuchet MS"/>
                <a:ea typeface="Trebuchet MS"/>
                <a:cs typeface="Trebuchet MS"/>
                <a:sym typeface="Trebuchet MS"/>
              </a:rPr>
              <a:t>Pixel masks, not just boxes, for every marker</a:t>
            </a:r>
          </a:p>
        </p:txBody>
      </p:sp>
      <p:sp>
        <p:nvSpPr>
          <p:cNvPr id="14" name="Icon circle 14"/>
          <p:cNvSpPr/>
          <p:nvPr/>
        </p:nvSpPr>
        <p:spPr>
          <a:xfrm>
            <a:off x="5661285" y="4953000"/>
            <a:ext cx="658368" cy="658368"/>
          </a:xfrm>
          <a:prstGeom prst="ellipse">
            <a:avLst/>
          </a:prstGeom>
          <a:solidFill>
            <a:srgbClr val="61223B"/>
          </a:solidFill>
          <a:ln>
            <a:noFill/>
          </a:ln>
        </p:spPr>
        <p:txBody>
          <a:bodyPr/>
          <a:lstStyle/>
          <a:p>
            <a:endParaRPr lang="en-US"/>
          </a:p>
        </p:txBody>
      </p:sp>
      <p:pic>
        <p:nvPicPr>
          <p:cNvPr id="15" name="Icon 15"/>
          <p:cNvPicPr>
            <a:picLocks noChangeAspect="1"/>
          </p:cNvPicPr>
          <p:nvPr/>
        </p:nvPicPr>
        <p:blipFill>
          <a:blip r:embed="rId9"/>
          <a:stretch>
            <a:fillRect/>
          </a:stretch>
        </p:blipFill>
        <p:spPr>
          <a:xfrm>
            <a:off x="5825877" y="5117592"/>
            <a:ext cx="329184" cy="329184"/>
          </a:xfrm>
          <a:prstGeom prst="rect">
            <a:avLst/>
          </a:prstGeom>
        </p:spPr>
      </p:pic>
      <p:sp>
        <p:nvSpPr>
          <p:cNvPr id="16" name="Row 16"/>
          <p:cNvSpPr txBox="1"/>
          <p:nvPr/>
        </p:nvSpPr>
        <p:spPr>
          <a:xfrm>
            <a:off x="6548253" y="4934712"/>
            <a:ext cx="5183499" cy="807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3.8 ms per crop</a:t>
            </a:r>
          </a:p>
          <a:p>
            <a:pPr marL="0" marR="0" lvl="0" indent="0" algn="l" rtl="0">
              <a:spcBef>
                <a:spcPts val="200"/>
              </a:spcBef>
              <a:spcAft>
                <a:spcPts val="0"/>
              </a:spcAft>
              <a:buNone/>
            </a:pPr>
            <a:r>
              <a:rPr lang="en-US" sz="1600" b="0" i="0">
                <a:solidFill>
                  <a:srgbClr val="4D5356"/>
                </a:solidFill>
                <a:latin typeface="Trebuchet MS"/>
                <a:ea typeface="Trebuchet MS"/>
                <a:cs typeface="Trebuchet MS"/>
                <a:sym typeface="Trebuchet MS"/>
              </a:rPr>
              <a:t>fp16 on GPU, so every frame of every camera</a:t>
            </a:r>
          </a:p>
        </p:txBody>
      </p:sp>
      <p:sp>
        <p:nvSpPr>
          <p:cNvPr id="17" name="Text 17"/>
          <p:cNvSpPr txBox="1"/>
          <p:nvPr/>
        </p:nvSpPr>
        <p:spPr>
          <a:xfrm>
            <a:off x="7717536" y="6144768"/>
            <a:ext cx="1463040" cy="27432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MARKER REMOVAL</a:t>
            </a:r>
          </a:p>
        </p:txBody>
      </p:sp>
      <p:cxnSp>
        <p:nvCxnSpPr>
          <p:cNvPr id="18" name="Connector 18"/>
          <p:cNvCxnSpPr/>
          <p:nvPr/>
        </p:nvCxnSpPr>
        <p:spPr>
          <a:xfrm>
            <a:off x="9482328" y="6281928"/>
            <a:ext cx="585216" cy="0"/>
          </a:xfrm>
          <a:prstGeom prst="straightConnector1">
            <a:avLst/>
          </a:prstGeom>
          <a:noFill/>
          <a:ln w="25400" cap="flat" cmpd="sng">
            <a:solidFill>
              <a:srgbClr val="EDE6E9"/>
            </a:solidFill>
            <a:prstDash val="solid"/>
          </a:ln>
        </p:spPr>
      </p:cxnSp>
      <p:cxnSp>
        <p:nvCxnSpPr>
          <p:cNvPr id="19" name="Connector 19"/>
          <p:cNvCxnSpPr/>
          <p:nvPr/>
        </p:nvCxnSpPr>
        <p:spPr>
          <a:xfrm>
            <a:off x="10232136" y="6281928"/>
            <a:ext cx="585216" cy="0"/>
          </a:xfrm>
          <a:prstGeom prst="straightConnector1">
            <a:avLst/>
          </a:prstGeom>
          <a:noFill/>
          <a:ln w="25400" cap="flat" cmpd="sng">
            <a:solidFill>
              <a:srgbClr val="EDE6E9"/>
            </a:solidFill>
            <a:prstDash val="solid"/>
          </a:ln>
        </p:spPr>
      </p:cxnSp>
      <p:cxnSp>
        <p:nvCxnSpPr>
          <p:cNvPr id="20" name="Connector 20"/>
          <p:cNvCxnSpPr/>
          <p:nvPr/>
        </p:nvCxnSpPr>
        <p:spPr>
          <a:xfrm>
            <a:off x="10981944" y="6281928"/>
            <a:ext cx="585216" cy="0"/>
          </a:xfrm>
          <a:prstGeom prst="straightConnector1">
            <a:avLst/>
          </a:prstGeom>
          <a:noFill/>
          <a:ln w="25400" cap="flat" cmpd="sng">
            <a:solidFill>
              <a:srgbClr val="EDE6E9"/>
            </a:solidFill>
            <a:prstDash val="solid"/>
          </a:ln>
        </p:spPr>
      </p:cxnSp>
      <p:sp>
        <p:nvSpPr>
          <p:cNvPr id="21" name="Shape 21"/>
          <p:cNvSpPr/>
          <p:nvPr/>
        </p:nvSpPr>
        <p:spPr>
          <a:xfrm>
            <a:off x="9317736" y="6199632"/>
            <a:ext cx="164592" cy="164592"/>
          </a:xfrm>
          <a:prstGeom prst="ellipse">
            <a:avLst/>
          </a:prstGeom>
          <a:solidFill>
            <a:srgbClr val="EDE6E9"/>
          </a:solidFill>
          <a:ln>
            <a:noFill/>
          </a:ln>
        </p:spPr>
        <p:txBody>
          <a:bodyPr/>
          <a:lstStyle/>
          <a:p>
            <a:endParaRPr lang="en-US"/>
          </a:p>
        </p:txBody>
      </p:sp>
      <p:sp>
        <p:nvSpPr>
          <p:cNvPr id="22" name="Shape 22"/>
          <p:cNvSpPr/>
          <p:nvPr/>
        </p:nvSpPr>
        <p:spPr>
          <a:xfrm>
            <a:off x="9985248" y="6117336"/>
            <a:ext cx="329184" cy="329184"/>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2</a:t>
            </a:r>
          </a:p>
        </p:txBody>
      </p:sp>
      <p:sp>
        <p:nvSpPr>
          <p:cNvPr id="23" name="Shape 23"/>
          <p:cNvSpPr/>
          <p:nvPr/>
        </p:nvSpPr>
        <p:spPr>
          <a:xfrm>
            <a:off x="10817352" y="6199632"/>
            <a:ext cx="164592" cy="164592"/>
          </a:xfrm>
          <a:prstGeom prst="ellipse">
            <a:avLst/>
          </a:prstGeom>
          <a:solidFill>
            <a:srgbClr val="EDE6E9"/>
          </a:solidFill>
          <a:ln>
            <a:noFill/>
          </a:ln>
        </p:spPr>
        <p:txBody>
          <a:bodyPr/>
          <a:lstStyle/>
          <a:p>
            <a:endParaRPr lang="en-US"/>
          </a:p>
        </p:txBody>
      </p:sp>
      <p:sp>
        <p:nvSpPr>
          <p:cNvPr id="24" name="Shape 24"/>
          <p:cNvSpPr/>
          <p:nvPr/>
        </p:nvSpPr>
        <p:spPr>
          <a:xfrm>
            <a:off x="11567160" y="6199632"/>
            <a:ext cx="164592" cy="164592"/>
          </a:xfrm>
          <a:prstGeom prst="ellipse">
            <a:avLst/>
          </a:prstGeom>
          <a:solidFill>
            <a:srgbClr val="EDE6E9"/>
          </a:solidFill>
          <a:ln>
            <a:noFill/>
          </a:ln>
        </p:spPr>
        <p:txBody>
          <a:bodyPr/>
          <a:lstStyle/>
          <a:p>
            <a:endParaRPr lang="en-US"/>
          </a:p>
        </p:txBody>
      </p:sp>
    </p:spTree>
    <p:extLst>
      <p:ext uri="{BB962C8B-B14F-4D97-AF65-F5344CB8AC3E}">
        <p14:creationId xmlns:p14="http://schemas.microsoft.com/office/powerpoint/2010/main" val="125168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04;p43"/>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err="1">
                <a:solidFill>
                  <a:schemeClr val="accent1"/>
                </a:solidFill>
                <a:latin typeface="Trebuchet MS"/>
                <a:ea typeface="Trebuchet MS"/>
                <a:cs typeface="Trebuchet MS"/>
                <a:sym typeface="Trebuchet MS"/>
              </a:rPr>
              <a:t>Inpaint</a:t>
            </a:r>
            <a:r>
              <a:rPr lang="en-US" sz="3600" b="1" i="0" dirty="0">
                <a:solidFill>
                  <a:schemeClr val="accent1"/>
                </a:solidFill>
                <a:latin typeface="Trebuchet MS"/>
                <a:ea typeface="Trebuchet MS"/>
                <a:cs typeface="Trebuchet MS"/>
                <a:sym typeface="Trebuchet MS"/>
              </a:rPr>
              <a:t> · painting markers out</a:t>
            </a:r>
            <a:endParaRPr sz="3600" dirty="0"/>
          </a:p>
        </p:txBody>
      </p:sp>
      <p:pic>
        <p:nvPicPr>
          <p:cNvPr id="3" name="Video 3" descr="Six synchronised camera views, Inpaint · painting markers ou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7200" y="1417320"/>
            <a:ext cx="4746885" cy="4343400"/>
          </a:xfrm>
          <a:prstGeom prst="rect">
            <a:avLst/>
          </a:prstGeom>
        </p:spPr>
      </p:pic>
      <p:sp>
        <p:nvSpPr>
          <p:cNvPr id="4" name="Stat card 4"/>
          <p:cNvSpPr/>
          <p:nvPr/>
        </p:nvSpPr>
        <p:spPr>
          <a:xfrm>
            <a:off x="5661285" y="1417320"/>
            <a:ext cx="6070467" cy="1600200"/>
          </a:xfrm>
          <a:prstGeom prst="roundRect">
            <a:avLst>
              <a:gd name="adj" fmla="val 8000"/>
            </a:avLst>
          </a:prstGeom>
          <a:solidFill>
            <a:srgbClr val="61223B"/>
          </a:solidFill>
          <a:ln>
            <a:noFill/>
          </a:ln>
        </p:spPr>
        <p:txBody>
          <a:bodyPr/>
          <a:lstStyle/>
          <a:p>
            <a:endParaRPr lang="en-US"/>
          </a:p>
        </p:txBody>
      </p:sp>
      <p:pic>
        <p:nvPicPr>
          <p:cNvPr id="5" name="Icon 5"/>
          <p:cNvPicPr>
            <a:picLocks noChangeAspect="1"/>
          </p:cNvPicPr>
          <p:nvPr/>
        </p:nvPicPr>
        <p:blipFill>
          <a:blip r:embed="rId6"/>
          <a:stretch>
            <a:fillRect/>
          </a:stretch>
        </p:blipFill>
        <p:spPr>
          <a:xfrm>
            <a:off x="5935605" y="1645920"/>
            <a:ext cx="384048" cy="384048"/>
          </a:xfrm>
          <a:prstGeom prst="rect">
            <a:avLst/>
          </a:prstGeom>
        </p:spPr>
      </p:pic>
      <p:sp>
        <p:nvSpPr>
          <p:cNvPr id="6" name="Stat 6"/>
          <p:cNvSpPr txBox="1"/>
          <p:nvPr/>
        </p:nvSpPr>
        <p:spPr>
          <a:xfrm>
            <a:off x="6484245" y="1527048"/>
            <a:ext cx="4973187"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4800" b="1" i="0">
                <a:solidFill>
                  <a:srgbClr val="FFFFFF"/>
                </a:solidFill>
                <a:latin typeface="Trebuchet MS"/>
                <a:ea typeface="Trebuchet MS"/>
                <a:cs typeface="Trebuchet MS"/>
                <a:sym typeface="Trebuchet MS"/>
              </a:rPr>
              <a:t>2.9 M</a:t>
            </a:r>
          </a:p>
        </p:txBody>
      </p:sp>
      <p:sp>
        <p:nvSpPr>
          <p:cNvPr id="7" name="Stat label 7"/>
          <p:cNvSpPr txBox="1"/>
          <p:nvPr/>
        </p:nvSpPr>
        <p:spPr>
          <a:xfrm>
            <a:off x="5935605" y="2377440"/>
            <a:ext cx="5521827"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0" i="0">
                <a:solidFill>
                  <a:srgbClr val="EAD9C0"/>
                </a:solidFill>
                <a:latin typeface="Trebuchet MS"/>
                <a:ea typeface="Trebuchet MS"/>
                <a:cs typeface="Trebuchet MS"/>
                <a:sym typeface="Trebuchet MS"/>
              </a:rPr>
              <a:t>frames cleaned for training, all six cameras, zero errors</a:t>
            </a:r>
          </a:p>
        </p:txBody>
      </p:sp>
      <p:sp>
        <p:nvSpPr>
          <p:cNvPr id="8" name="Icon circle 8"/>
          <p:cNvSpPr/>
          <p:nvPr/>
        </p:nvSpPr>
        <p:spPr>
          <a:xfrm>
            <a:off x="5661285" y="3337560"/>
            <a:ext cx="658368" cy="658368"/>
          </a:xfrm>
          <a:prstGeom prst="ellipse">
            <a:avLst/>
          </a:prstGeom>
          <a:solidFill>
            <a:srgbClr val="61223B"/>
          </a:solidFill>
          <a:ln>
            <a:noFill/>
          </a:ln>
        </p:spPr>
        <p:txBody>
          <a:bodyPr/>
          <a:lstStyle/>
          <a:p>
            <a:endParaRPr lang="en-US"/>
          </a:p>
        </p:txBody>
      </p:sp>
      <p:pic>
        <p:nvPicPr>
          <p:cNvPr id="9" name="Icon 9"/>
          <p:cNvPicPr>
            <a:picLocks noChangeAspect="1"/>
          </p:cNvPicPr>
          <p:nvPr/>
        </p:nvPicPr>
        <p:blipFill>
          <a:blip r:embed="rId7"/>
          <a:stretch>
            <a:fillRect/>
          </a:stretch>
        </p:blipFill>
        <p:spPr>
          <a:xfrm>
            <a:off x="5825877" y="3502152"/>
            <a:ext cx="329184" cy="329184"/>
          </a:xfrm>
          <a:prstGeom prst="rect">
            <a:avLst/>
          </a:prstGeom>
        </p:spPr>
      </p:pic>
      <p:sp>
        <p:nvSpPr>
          <p:cNvPr id="10" name="Row 10"/>
          <p:cNvSpPr txBox="1"/>
          <p:nvPr/>
        </p:nvSpPr>
        <p:spPr>
          <a:xfrm>
            <a:off x="6548253" y="3319272"/>
            <a:ext cx="5183499" cy="807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MI-GAN inpainting</a:t>
            </a:r>
          </a:p>
          <a:p>
            <a:pPr marL="0" marR="0" lvl="0" indent="0" algn="l" rtl="0">
              <a:spcBef>
                <a:spcPts val="200"/>
              </a:spcBef>
              <a:spcAft>
                <a:spcPts val="0"/>
              </a:spcAft>
              <a:buNone/>
            </a:pPr>
            <a:r>
              <a:rPr lang="en-US" sz="1600" b="0" i="0">
                <a:solidFill>
                  <a:srgbClr val="4D5356"/>
                </a:solidFill>
                <a:latin typeface="Trebuchet MS"/>
                <a:ea typeface="Trebuchet MS"/>
                <a:cs typeface="Trebuchet MS"/>
                <a:sym typeface="Trebuchet MS"/>
              </a:rPr>
              <a:t>Fills each mask from the surrounding skin and clothing</a:t>
            </a:r>
          </a:p>
        </p:txBody>
      </p:sp>
      <p:sp>
        <p:nvSpPr>
          <p:cNvPr id="11" name="Icon circle 11"/>
          <p:cNvSpPr/>
          <p:nvPr/>
        </p:nvSpPr>
        <p:spPr>
          <a:xfrm>
            <a:off x="5661285" y="4145280"/>
            <a:ext cx="658368" cy="658368"/>
          </a:xfrm>
          <a:prstGeom prst="ellipse">
            <a:avLst/>
          </a:prstGeom>
          <a:solidFill>
            <a:srgbClr val="61223B"/>
          </a:solidFill>
          <a:ln>
            <a:noFill/>
          </a:ln>
        </p:spPr>
        <p:txBody>
          <a:bodyPr/>
          <a:lstStyle/>
          <a:p>
            <a:endParaRPr lang="en-US"/>
          </a:p>
        </p:txBody>
      </p:sp>
      <p:pic>
        <p:nvPicPr>
          <p:cNvPr id="12" name="Icon 12"/>
          <p:cNvPicPr>
            <a:picLocks noChangeAspect="1"/>
          </p:cNvPicPr>
          <p:nvPr/>
        </p:nvPicPr>
        <p:blipFill>
          <a:blip r:embed="rId8"/>
          <a:stretch>
            <a:fillRect/>
          </a:stretch>
        </p:blipFill>
        <p:spPr>
          <a:xfrm>
            <a:off x="5825877" y="4309872"/>
            <a:ext cx="329184" cy="329184"/>
          </a:xfrm>
          <a:prstGeom prst="rect">
            <a:avLst/>
          </a:prstGeom>
        </p:spPr>
      </p:pic>
      <p:sp>
        <p:nvSpPr>
          <p:cNvPr id="13" name="Row 13"/>
          <p:cNvSpPr txBox="1"/>
          <p:nvPr/>
        </p:nvSpPr>
        <p:spPr>
          <a:xfrm>
            <a:off x="6548253" y="4126992"/>
            <a:ext cx="5183499" cy="807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Full resolution, tiled</a:t>
            </a:r>
          </a:p>
          <a:p>
            <a:pPr marL="0" marR="0" lvl="0" indent="0" algn="l" rtl="0">
              <a:spcBef>
                <a:spcPts val="200"/>
              </a:spcBef>
              <a:spcAft>
                <a:spcPts val="0"/>
              </a:spcAft>
              <a:buNone/>
            </a:pPr>
            <a:r>
              <a:rPr lang="en-US" sz="1600" b="0" i="0">
                <a:solidFill>
                  <a:srgbClr val="4D5356"/>
                </a:solidFill>
                <a:latin typeface="Trebuchet MS"/>
                <a:ea typeface="Trebuchet MS"/>
                <a:cs typeface="Trebuchet MS"/>
                <a:sym typeface="Trebuchet MS"/>
              </a:rPr>
              <a:t>512 px tiles with 64 px overlap, masks dilated 2 px</a:t>
            </a:r>
          </a:p>
        </p:txBody>
      </p:sp>
      <p:sp>
        <p:nvSpPr>
          <p:cNvPr id="14" name="Icon circle 14"/>
          <p:cNvSpPr/>
          <p:nvPr/>
        </p:nvSpPr>
        <p:spPr>
          <a:xfrm>
            <a:off x="5661285" y="4953000"/>
            <a:ext cx="658368" cy="658368"/>
          </a:xfrm>
          <a:prstGeom prst="ellipse">
            <a:avLst/>
          </a:prstGeom>
          <a:solidFill>
            <a:srgbClr val="61223B"/>
          </a:solidFill>
          <a:ln>
            <a:noFill/>
          </a:ln>
        </p:spPr>
        <p:txBody>
          <a:bodyPr/>
          <a:lstStyle/>
          <a:p>
            <a:endParaRPr lang="en-US"/>
          </a:p>
        </p:txBody>
      </p:sp>
      <p:pic>
        <p:nvPicPr>
          <p:cNvPr id="15" name="Icon 15"/>
          <p:cNvPicPr>
            <a:picLocks noChangeAspect="1"/>
          </p:cNvPicPr>
          <p:nvPr/>
        </p:nvPicPr>
        <p:blipFill>
          <a:blip r:embed="rId9"/>
          <a:stretch>
            <a:fillRect/>
          </a:stretch>
        </p:blipFill>
        <p:spPr>
          <a:xfrm>
            <a:off x="5825877" y="5117592"/>
            <a:ext cx="329184" cy="329184"/>
          </a:xfrm>
          <a:prstGeom prst="rect">
            <a:avLst/>
          </a:prstGeom>
        </p:spPr>
      </p:pic>
      <p:sp>
        <p:nvSpPr>
          <p:cNvPr id="16" name="Row 16"/>
          <p:cNvSpPr txBox="1"/>
          <p:nvPr/>
        </p:nvSpPr>
        <p:spPr>
          <a:xfrm>
            <a:off x="6548253" y="4934712"/>
            <a:ext cx="5183499" cy="807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 10.5 days of compute</a:t>
            </a:r>
          </a:p>
          <a:p>
            <a:pPr marL="0" marR="0" lvl="0" indent="0" algn="l" rtl="0">
              <a:spcBef>
                <a:spcPts val="200"/>
              </a:spcBef>
              <a:spcAft>
                <a:spcPts val="0"/>
              </a:spcAft>
              <a:buNone/>
            </a:pPr>
            <a:r>
              <a:rPr lang="en-US" sz="1600" b="0" i="0">
                <a:solidFill>
                  <a:srgbClr val="4D5356"/>
                </a:solidFill>
                <a:latin typeface="Trebuchet MS"/>
                <a:ea typeface="Trebuchet MS"/>
                <a:cs typeface="Trebuchet MS"/>
                <a:sym typeface="Trebuchet MS"/>
              </a:rPr>
              <a:t>fp16, batch 16, every frame of every camera</a:t>
            </a:r>
          </a:p>
        </p:txBody>
      </p:sp>
      <p:sp>
        <p:nvSpPr>
          <p:cNvPr id="17" name="Text 17"/>
          <p:cNvSpPr txBox="1"/>
          <p:nvPr/>
        </p:nvSpPr>
        <p:spPr>
          <a:xfrm>
            <a:off x="7717536" y="6144768"/>
            <a:ext cx="1463040" cy="27432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MARKER REMOVAL</a:t>
            </a:r>
          </a:p>
        </p:txBody>
      </p:sp>
      <p:cxnSp>
        <p:nvCxnSpPr>
          <p:cNvPr id="18" name="Connector 18"/>
          <p:cNvCxnSpPr/>
          <p:nvPr/>
        </p:nvCxnSpPr>
        <p:spPr>
          <a:xfrm>
            <a:off x="9482328" y="6281928"/>
            <a:ext cx="585216" cy="0"/>
          </a:xfrm>
          <a:prstGeom prst="straightConnector1">
            <a:avLst/>
          </a:prstGeom>
          <a:noFill/>
          <a:ln w="25400" cap="flat" cmpd="sng">
            <a:solidFill>
              <a:srgbClr val="EDE6E9"/>
            </a:solidFill>
            <a:prstDash val="solid"/>
          </a:ln>
        </p:spPr>
      </p:cxnSp>
      <p:cxnSp>
        <p:nvCxnSpPr>
          <p:cNvPr id="19" name="Connector 19"/>
          <p:cNvCxnSpPr/>
          <p:nvPr/>
        </p:nvCxnSpPr>
        <p:spPr>
          <a:xfrm>
            <a:off x="10232136" y="6281928"/>
            <a:ext cx="585216" cy="0"/>
          </a:xfrm>
          <a:prstGeom prst="straightConnector1">
            <a:avLst/>
          </a:prstGeom>
          <a:noFill/>
          <a:ln w="25400" cap="flat" cmpd="sng">
            <a:solidFill>
              <a:srgbClr val="EDE6E9"/>
            </a:solidFill>
            <a:prstDash val="solid"/>
          </a:ln>
        </p:spPr>
      </p:cxnSp>
      <p:cxnSp>
        <p:nvCxnSpPr>
          <p:cNvPr id="20" name="Connector 20"/>
          <p:cNvCxnSpPr/>
          <p:nvPr/>
        </p:nvCxnSpPr>
        <p:spPr>
          <a:xfrm>
            <a:off x="10981944" y="6281928"/>
            <a:ext cx="585216" cy="0"/>
          </a:xfrm>
          <a:prstGeom prst="straightConnector1">
            <a:avLst/>
          </a:prstGeom>
          <a:noFill/>
          <a:ln w="25400" cap="flat" cmpd="sng">
            <a:solidFill>
              <a:srgbClr val="EDE6E9"/>
            </a:solidFill>
            <a:prstDash val="solid"/>
          </a:ln>
        </p:spPr>
      </p:cxnSp>
      <p:sp>
        <p:nvSpPr>
          <p:cNvPr id="21" name="Shape 21"/>
          <p:cNvSpPr/>
          <p:nvPr/>
        </p:nvSpPr>
        <p:spPr>
          <a:xfrm>
            <a:off x="9317736" y="6199632"/>
            <a:ext cx="164592" cy="164592"/>
          </a:xfrm>
          <a:prstGeom prst="ellipse">
            <a:avLst/>
          </a:prstGeom>
          <a:solidFill>
            <a:srgbClr val="EDE6E9"/>
          </a:solidFill>
          <a:ln>
            <a:noFill/>
          </a:ln>
        </p:spPr>
        <p:txBody>
          <a:bodyPr/>
          <a:lstStyle/>
          <a:p>
            <a:endParaRPr lang="en-US"/>
          </a:p>
        </p:txBody>
      </p:sp>
      <p:sp>
        <p:nvSpPr>
          <p:cNvPr id="22" name="Shape 22"/>
          <p:cNvSpPr/>
          <p:nvPr/>
        </p:nvSpPr>
        <p:spPr>
          <a:xfrm>
            <a:off x="10067544" y="6199632"/>
            <a:ext cx="164592" cy="164592"/>
          </a:xfrm>
          <a:prstGeom prst="ellipse">
            <a:avLst/>
          </a:prstGeom>
          <a:solidFill>
            <a:srgbClr val="EDE6E9"/>
          </a:solidFill>
          <a:ln>
            <a:noFill/>
          </a:ln>
        </p:spPr>
        <p:txBody>
          <a:bodyPr/>
          <a:lstStyle/>
          <a:p>
            <a:endParaRPr lang="en-US"/>
          </a:p>
        </p:txBody>
      </p:sp>
      <p:sp>
        <p:nvSpPr>
          <p:cNvPr id="23" name="Shape 23"/>
          <p:cNvSpPr/>
          <p:nvPr/>
        </p:nvSpPr>
        <p:spPr>
          <a:xfrm>
            <a:off x="10735056" y="6117336"/>
            <a:ext cx="329184" cy="329184"/>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3</a:t>
            </a:r>
          </a:p>
        </p:txBody>
      </p:sp>
      <p:sp>
        <p:nvSpPr>
          <p:cNvPr id="24" name="Shape 24"/>
          <p:cNvSpPr/>
          <p:nvPr/>
        </p:nvSpPr>
        <p:spPr>
          <a:xfrm>
            <a:off x="11567160" y="6199632"/>
            <a:ext cx="164592" cy="164592"/>
          </a:xfrm>
          <a:prstGeom prst="ellipse">
            <a:avLst/>
          </a:prstGeom>
          <a:solidFill>
            <a:srgbClr val="EDE6E9"/>
          </a:solidFill>
          <a:ln>
            <a:noFill/>
          </a:ln>
        </p:spPr>
        <p:txBody>
          <a:bodyPr/>
          <a:lstStyle/>
          <a:p>
            <a:endParaRPr lang="en-US"/>
          </a:p>
        </p:txBody>
      </p:sp>
    </p:spTree>
    <p:extLst>
      <p:ext uri="{BB962C8B-B14F-4D97-AF65-F5344CB8AC3E}">
        <p14:creationId xmlns:p14="http://schemas.microsoft.com/office/powerpoint/2010/main" val="200043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04;p43"/>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a:solidFill>
                  <a:schemeClr val="accent1"/>
                </a:solidFill>
                <a:latin typeface="Trebuchet MS"/>
                <a:ea typeface="Trebuchet MS"/>
                <a:cs typeface="Trebuchet MS"/>
                <a:sym typeface="Trebuchet MS"/>
              </a:rPr>
              <a:t>Before / after</a:t>
            </a:r>
            <a:endParaRPr sz="3600" dirty="0"/>
          </a:p>
        </p:txBody>
      </p:sp>
      <p:pic>
        <p:nvPicPr>
          <p:cNvPr id="3" name="Video 3" descr="Six synchronised camera views, Before / afte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7200" y="1417320"/>
            <a:ext cx="4746885" cy="4343400"/>
          </a:xfrm>
          <a:prstGeom prst="rect">
            <a:avLst/>
          </a:prstGeom>
        </p:spPr>
      </p:pic>
      <p:sp>
        <p:nvSpPr>
          <p:cNvPr id="4" name="Stat card 4"/>
          <p:cNvSpPr/>
          <p:nvPr/>
        </p:nvSpPr>
        <p:spPr>
          <a:xfrm>
            <a:off x="5661285" y="1417320"/>
            <a:ext cx="6070467" cy="1600200"/>
          </a:xfrm>
          <a:prstGeom prst="roundRect">
            <a:avLst>
              <a:gd name="adj" fmla="val 8000"/>
            </a:avLst>
          </a:prstGeom>
          <a:solidFill>
            <a:srgbClr val="61223B"/>
          </a:solidFill>
          <a:ln>
            <a:noFill/>
          </a:ln>
        </p:spPr>
        <p:txBody>
          <a:bodyPr/>
          <a:lstStyle/>
          <a:p>
            <a:endParaRPr lang="en-US"/>
          </a:p>
        </p:txBody>
      </p:sp>
      <p:sp>
        <p:nvSpPr>
          <p:cNvPr id="5" name="Statement 5"/>
          <p:cNvSpPr txBox="1"/>
          <p:nvPr/>
        </p:nvSpPr>
        <p:spPr>
          <a:xfrm>
            <a:off x="5981325" y="1417320"/>
            <a:ext cx="5430387" cy="1600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i="0">
                <a:solidFill>
                  <a:srgbClr val="FFFFFF"/>
                </a:solidFill>
                <a:latin typeface="Trebuchet MS"/>
                <a:ea typeface="Trebuchet MS"/>
                <a:cs typeface="Trebuchet MS"/>
                <a:sym typeface="Trebuchet MS"/>
              </a:rPr>
              <a:t>Same frames. Same moment.</a:t>
            </a:r>
          </a:p>
          <a:p>
            <a:pPr marL="0" marR="0" lvl="0" indent="0" algn="l" rtl="0">
              <a:spcBef>
                <a:spcPts val="300"/>
              </a:spcBef>
              <a:spcAft>
                <a:spcPts val="0"/>
              </a:spcAft>
              <a:buNone/>
            </a:pPr>
            <a:r>
              <a:rPr lang="en-US" sz="2400" b="1" i="0">
                <a:solidFill>
                  <a:srgbClr val="D9C08F"/>
                </a:solidFill>
                <a:latin typeface="Trebuchet MS"/>
                <a:ea typeface="Trebuchet MS"/>
                <a:cs typeface="Trebuchet MS"/>
                <a:sym typeface="Trebuchet MS"/>
              </a:rPr>
              <a:t>No markers.</a:t>
            </a:r>
          </a:p>
        </p:txBody>
      </p:sp>
      <p:sp>
        <p:nvSpPr>
          <p:cNvPr id="6" name="Icon circle 6"/>
          <p:cNvSpPr/>
          <p:nvPr/>
        </p:nvSpPr>
        <p:spPr>
          <a:xfrm>
            <a:off x="5661285" y="3337560"/>
            <a:ext cx="658368" cy="658368"/>
          </a:xfrm>
          <a:prstGeom prst="ellipse">
            <a:avLst/>
          </a:prstGeom>
          <a:solidFill>
            <a:srgbClr val="61223B"/>
          </a:solidFill>
          <a:ln>
            <a:noFill/>
          </a:ln>
        </p:spPr>
        <p:txBody>
          <a:bodyPr/>
          <a:lstStyle/>
          <a:p>
            <a:endParaRPr lang="en-US"/>
          </a:p>
        </p:txBody>
      </p:sp>
      <p:pic>
        <p:nvPicPr>
          <p:cNvPr id="7" name="Icon 7"/>
          <p:cNvPicPr>
            <a:picLocks noChangeAspect="1"/>
          </p:cNvPicPr>
          <p:nvPr/>
        </p:nvPicPr>
        <p:blipFill>
          <a:blip r:embed="rId6"/>
          <a:stretch>
            <a:fillRect/>
          </a:stretch>
        </p:blipFill>
        <p:spPr>
          <a:xfrm>
            <a:off x="5825877" y="3502152"/>
            <a:ext cx="329184" cy="329184"/>
          </a:xfrm>
          <a:prstGeom prst="rect">
            <a:avLst/>
          </a:prstGeom>
        </p:spPr>
      </p:pic>
      <p:sp>
        <p:nvSpPr>
          <p:cNvPr id="8" name="Row 8"/>
          <p:cNvSpPr txBox="1"/>
          <p:nvPr/>
        </p:nvSpPr>
        <p:spPr>
          <a:xfrm>
            <a:off x="6548253" y="3319272"/>
            <a:ext cx="5183499" cy="807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dirty="0">
                <a:solidFill>
                  <a:srgbClr val="61223B"/>
                </a:solidFill>
                <a:latin typeface="Trebuchet MS"/>
                <a:ea typeface="Trebuchet MS"/>
                <a:cs typeface="Trebuchet MS"/>
                <a:sym typeface="Trebuchet MS"/>
              </a:rPr>
              <a:t>Only the markers change</a:t>
            </a:r>
          </a:p>
          <a:p>
            <a:pPr marL="0" marR="0" lvl="0" indent="0" algn="l" rtl="0">
              <a:spcBef>
                <a:spcPts val="200"/>
              </a:spcBef>
              <a:spcAft>
                <a:spcPts val="0"/>
              </a:spcAft>
              <a:buNone/>
            </a:pPr>
            <a:r>
              <a:rPr lang="en-US" sz="1600" b="0" i="0" dirty="0">
                <a:solidFill>
                  <a:srgbClr val="4D5356"/>
                </a:solidFill>
                <a:latin typeface="Trebuchet MS"/>
                <a:ea typeface="Trebuchet MS"/>
                <a:cs typeface="Trebuchet MS"/>
                <a:sym typeface="Trebuchet MS"/>
              </a:rPr>
              <a:t>Body, clothing and pose stay as they were</a:t>
            </a:r>
          </a:p>
        </p:txBody>
      </p:sp>
      <p:sp>
        <p:nvSpPr>
          <p:cNvPr id="9" name="Icon circle 9"/>
          <p:cNvSpPr/>
          <p:nvPr/>
        </p:nvSpPr>
        <p:spPr>
          <a:xfrm>
            <a:off x="5661285" y="4227660"/>
            <a:ext cx="658368" cy="658368"/>
          </a:xfrm>
          <a:prstGeom prst="ellipse">
            <a:avLst/>
          </a:prstGeom>
          <a:solidFill>
            <a:srgbClr val="61223B"/>
          </a:solidFill>
          <a:ln>
            <a:noFill/>
          </a:ln>
        </p:spPr>
        <p:txBody>
          <a:bodyPr/>
          <a:lstStyle/>
          <a:p>
            <a:endParaRPr lang="en-US"/>
          </a:p>
        </p:txBody>
      </p:sp>
      <p:pic>
        <p:nvPicPr>
          <p:cNvPr id="10" name="Icon 10"/>
          <p:cNvPicPr>
            <a:picLocks noChangeAspect="1"/>
          </p:cNvPicPr>
          <p:nvPr/>
        </p:nvPicPr>
        <p:blipFill>
          <a:blip r:embed="rId7"/>
          <a:stretch>
            <a:fillRect/>
          </a:stretch>
        </p:blipFill>
        <p:spPr>
          <a:xfrm>
            <a:off x="5825877" y="4392252"/>
            <a:ext cx="329184" cy="329184"/>
          </a:xfrm>
          <a:prstGeom prst="rect">
            <a:avLst/>
          </a:prstGeom>
        </p:spPr>
      </p:pic>
      <p:sp>
        <p:nvSpPr>
          <p:cNvPr id="11" name="Row 11"/>
          <p:cNvSpPr txBox="1"/>
          <p:nvPr/>
        </p:nvSpPr>
        <p:spPr>
          <a:xfrm>
            <a:off x="6548253" y="4209372"/>
            <a:ext cx="5183499" cy="807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dirty="0">
                <a:solidFill>
                  <a:srgbClr val="61223B"/>
                </a:solidFill>
                <a:latin typeface="Trebuchet MS"/>
                <a:ea typeface="Trebuchet MS"/>
                <a:cs typeface="Trebuchet MS"/>
                <a:sym typeface="Trebuchet MS"/>
              </a:rPr>
              <a:t>Next: retrain pose estimation</a:t>
            </a:r>
          </a:p>
          <a:p>
            <a:pPr marL="0" marR="0" lvl="0" indent="0" algn="l" rtl="0">
              <a:spcBef>
                <a:spcPts val="200"/>
              </a:spcBef>
              <a:spcAft>
                <a:spcPts val="0"/>
              </a:spcAft>
              <a:buNone/>
            </a:pPr>
            <a:r>
              <a:rPr lang="en-US" sz="1600" b="0" i="0" dirty="0">
                <a:solidFill>
                  <a:srgbClr val="4D5356"/>
                </a:solidFill>
                <a:latin typeface="Trebuchet MS"/>
                <a:ea typeface="Trebuchet MS"/>
                <a:cs typeface="Trebuchet MS"/>
                <a:sym typeface="Trebuchet MS"/>
              </a:rPr>
              <a:t>Train on the clean frames, compare with markers visible</a:t>
            </a:r>
          </a:p>
          <a:p>
            <a:pPr marL="0" marR="0" lvl="0" indent="0" algn="l" rtl="0">
              <a:spcBef>
                <a:spcPts val="200"/>
              </a:spcBef>
              <a:spcAft>
                <a:spcPts val="0"/>
              </a:spcAft>
              <a:buNone/>
            </a:pPr>
            <a:r>
              <a:rPr lang="en-US" sz="1600" dirty="0">
                <a:solidFill>
                  <a:srgbClr val="4D5356"/>
                </a:solidFill>
                <a:latin typeface="Trebuchet MS"/>
                <a:ea typeface="Trebuchet MS"/>
                <a:cs typeface="Trebuchet MS"/>
                <a:sym typeface="Trebuchet MS"/>
              </a:rPr>
              <a:t>Early tests 30 mm error (7 mm increase)</a:t>
            </a:r>
            <a:endParaRPr lang="en-US" sz="1600" b="0" i="0" dirty="0">
              <a:solidFill>
                <a:srgbClr val="4D5356"/>
              </a:solidFill>
              <a:latin typeface="Trebuchet MS"/>
              <a:ea typeface="Trebuchet MS"/>
              <a:cs typeface="Trebuchet MS"/>
              <a:sym typeface="Trebuchet MS"/>
            </a:endParaRPr>
          </a:p>
        </p:txBody>
      </p:sp>
      <p:sp>
        <p:nvSpPr>
          <p:cNvPr id="12" name="Icon circle 12"/>
          <p:cNvSpPr/>
          <p:nvPr/>
        </p:nvSpPr>
        <p:spPr>
          <a:xfrm>
            <a:off x="5661285" y="5117760"/>
            <a:ext cx="658368" cy="658368"/>
          </a:xfrm>
          <a:prstGeom prst="ellipse">
            <a:avLst/>
          </a:prstGeom>
          <a:solidFill>
            <a:srgbClr val="61223B"/>
          </a:solidFill>
          <a:ln>
            <a:noFill/>
          </a:ln>
        </p:spPr>
        <p:txBody>
          <a:bodyPr/>
          <a:lstStyle/>
          <a:p>
            <a:endParaRPr lang="en-US"/>
          </a:p>
        </p:txBody>
      </p:sp>
      <p:pic>
        <p:nvPicPr>
          <p:cNvPr id="13" name="Icon 13"/>
          <p:cNvPicPr>
            <a:picLocks noChangeAspect="1"/>
          </p:cNvPicPr>
          <p:nvPr/>
        </p:nvPicPr>
        <p:blipFill>
          <a:blip r:embed="rId8"/>
          <a:stretch>
            <a:fillRect/>
          </a:stretch>
        </p:blipFill>
        <p:spPr>
          <a:xfrm>
            <a:off x="5825877" y="5282352"/>
            <a:ext cx="329184" cy="329184"/>
          </a:xfrm>
          <a:prstGeom prst="rect">
            <a:avLst/>
          </a:prstGeom>
        </p:spPr>
      </p:pic>
      <p:sp>
        <p:nvSpPr>
          <p:cNvPr id="14" name="Row 14"/>
          <p:cNvSpPr txBox="1"/>
          <p:nvPr/>
        </p:nvSpPr>
        <p:spPr>
          <a:xfrm>
            <a:off x="6548253" y="5099472"/>
            <a:ext cx="5183499" cy="807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Models learn anatomy</a:t>
            </a:r>
          </a:p>
          <a:p>
            <a:pPr marL="0" marR="0" lvl="0" indent="0" algn="l" rtl="0">
              <a:spcBef>
                <a:spcPts val="200"/>
              </a:spcBef>
              <a:spcAft>
                <a:spcPts val="0"/>
              </a:spcAft>
              <a:buNone/>
            </a:pPr>
            <a:r>
              <a:rPr lang="en-US" sz="1600" b="0" i="0">
                <a:solidFill>
                  <a:srgbClr val="4D5356"/>
                </a:solidFill>
                <a:latin typeface="Trebuchet MS"/>
                <a:ea typeface="Trebuchet MS"/>
                <a:cs typeface="Trebuchet MS"/>
                <a:sym typeface="Trebuchet MS"/>
              </a:rPr>
              <a:t>Not where the markers were placed</a:t>
            </a:r>
          </a:p>
        </p:txBody>
      </p:sp>
      <p:sp>
        <p:nvSpPr>
          <p:cNvPr id="15" name="Text 15"/>
          <p:cNvSpPr txBox="1"/>
          <p:nvPr/>
        </p:nvSpPr>
        <p:spPr>
          <a:xfrm>
            <a:off x="7717536" y="6144768"/>
            <a:ext cx="1463040" cy="27432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r>
              <a:rPr lang="en-US" sz="1200" b="1" i="0">
                <a:solidFill>
                  <a:srgbClr val="8C979A"/>
                </a:solidFill>
                <a:latin typeface="Trebuchet MS"/>
                <a:ea typeface="Trebuchet MS"/>
                <a:cs typeface="Trebuchet MS"/>
                <a:sym typeface="Trebuchet MS"/>
              </a:rPr>
              <a:t>MARKER REMOVAL</a:t>
            </a:r>
          </a:p>
        </p:txBody>
      </p:sp>
      <p:cxnSp>
        <p:nvCxnSpPr>
          <p:cNvPr id="16" name="Connector 16"/>
          <p:cNvCxnSpPr/>
          <p:nvPr/>
        </p:nvCxnSpPr>
        <p:spPr>
          <a:xfrm>
            <a:off x="9482328" y="6281928"/>
            <a:ext cx="585216" cy="0"/>
          </a:xfrm>
          <a:prstGeom prst="straightConnector1">
            <a:avLst/>
          </a:prstGeom>
          <a:noFill/>
          <a:ln w="25400" cap="flat" cmpd="sng">
            <a:solidFill>
              <a:srgbClr val="EDE6E9"/>
            </a:solidFill>
            <a:prstDash val="solid"/>
          </a:ln>
        </p:spPr>
      </p:cxnSp>
      <p:cxnSp>
        <p:nvCxnSpPr>
          <p:cNvPr id="17" name="Connector 17"/>
          <p:cNvCxnSpPr/>
          <p:nvPr/>
        </p:nvCxnSpPr>
        <p:spPr>
          <a:xfrm>
            <a:off x="10232136" y="6281928"/>
            <a:ext cx="585216" cy="0"/>
          </a:xfrm>
          <a:prstGeom prst="straightConnector1">
            <a:avLst/>
          </a:prstGeom>
          <a:noFill/>
          <a:ln w="25400" cap="flat" cmpd="sng">
            <a:solidFill>
              <a:srgbClr val="EDE6E9"/>
            </a:solidFill>
            <a:prstDash val="solid"/>
          </a:ln>
        </p:spPr>
      </p:cxnSp>
      <p:cxnSp>
        <p:nvCxnSpPr>
          <p:cNvPr id="18" name="Connector 18"/>
          <p:cNvCxnSpPr/>
          <p:nvPr/>
        </p:nvCxnSpPr>
        <p:spPr>
          <a:xfrm>
            <a:off x="10981944" y="6281928"/>
            <a:ext cx="585216" cy="0"/>
          </a:xfrm>
          <a:prstGeom prst="straightConnector1">
            <a:avLst/>
          </a:prstGeom>
          <a:noFill/>
          <a:ln w="25400" cap="flat" cmpd="sng">
            <a:solidFill>
              <a:srgbClr val="EDE6E9"/>
            </a:solidFill>
            <a:prstDash val="solid"/>
          </a:ln>
        </p:spPr>
      </p:cxnSp>
      <p:sp>
        <p:nvSpPr>
          <p:cNvPr id="19" name="Shape 19"/>
          <p:cNvSpPr/>
          <p:nvPr/>
        </p:nvSpPr>
        <p:spPr>
          <a:xfrm>
            <a:off x="9317736" y="6199632"/>
            <a:ext cx="164592" cy="164592"/>
          </a:xfrm>
          <a:prstGeom prst="ellipse">
            <a:avLst/>
          </a:prstGeom>
          <a:solidFill>
            <a:srgbClr val="EDE6E9"/>
          </a:solidFill>
          <a:ln>
            <a:noFill/>
          </a:ln>
        </p:spPr>
        <p:txBody>
          <a:bodyPr/>
          <a:lstStyle/>
          <a:p>
            <a:endParaRPr lang="en-US"/>
          </a:p>
        </p:txBody>
      </p:sp>
      <p:sp>
        <p:nvSpPr>
          <p:cNvPr id="20" name="Shape 20"/>
          <p:cNvSpPr/>
          <p:nvPr/>
        </p:nvSpPr>
        <p:spPr>
          <a:xfrm>
            <a:off x="10067544" y="6199632"/>
            <a:ext cx="164592" cy="164592"/>
          </a:xfrm>
          <a:prstGeom prst="ellipse">
            <a:avLst/>
          </a:prstGeom>
          <a:solidFill>
            <a:srgbClr val="EDE6E9"/>
          </a:solidFill>
          <a:ln>
            <a:noFill/>
          </a:ln>
        </p:spPr>
        <p:txBody>
          <a:bodyPr/>
          <a:lstStyle/>
          <a:p>
            <a:endParaRPr lang="en-US"/>
          </a:p>
        </p:txBody>
      </p:sp>
      <p:sp>
        <p:nvSpPr>
          <p:cNvPr id="21" name="Shape 21"/>
          <p:cNvSpPr/>
          <p:nvPr/>
        </p:nvSpPr>
        <p:spPr>
          <a:xfrm>
            <a:off x="10817352" y="6199632"/>
            <a:ext cx="164592" cy="164592"/>
          </a:xfrm>
          <a:prstGeom prst="ellipse">
            <a:avLst/>
          </a:prstGeom>
          <a:solidFill>
            <a:srgbClr val="EDE6E9"/>
          </a:solidFill>
          <a:ln>
            <a:noFill/>
          </a:ln>
        </p:spPr>
        <p:txBody>
          <a:bodyPr/>
          <a:lstStyle/>
          <a:p>
            <a:endParaRPr lang="en-US"/>
          </a:p>
        </p:txBody>
      </p:sp>
      <p:sp>
        <p:nvSpPr>
          <p:cNvPr id="22" name="Shape 22"/>
          <p:cNvSpPr/>
          <p:nvPr/>
        </p:nvSpPr>
        <p:spPr>
          <a:xfrm>
            <a:off x="11484864" y="6117336"/>
            <a:ext cx="329184" cy="329184"/>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200" b="1" i="0">
                <a:solidFill>
                  <a:srgbClr val="FFFFFF"/>
                </a:solidFill>
                <a:latin typeface="Trebuchet MS"/>
                <a:ea typeface="Trebuchet MS"/>
                <a:cs typeface="Trebuchet MS"/>
                <a:sym typeface="Trebuchet MS"/>
              </a:rPr>
              <a:t>4</a:t>
            </a:r>
          </a:p>
        </p:txBody>
      </p:sp>
    </p:spTree>
    <p:extLst>
      <p:ext uri="{BB962C8B-B14F-4D97-AF65-F5344CB8AC3E}">
        <p14:creationId xmlns:p14="http://schemas.microsoft.com/office/powerpoint/2010/main" val="107035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44"/>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a:buSzPts val="3200"/>
            </a:pPr>
            <a:r>
              <a:rPr lang="en-US" sz="3600" b="1" i="0" dirty="0">
                <a:latin typeface="Trebuchet MS"/>
                <a:ea typeface="Trebuchet MS"/>
                <a:cs typeface="Trebuchet MS"/>
                <a:sym typeface="Trebuchet MS"/>
              </a:rPr>
              <a:t>Synthetic</a:t>
            </a:r>
            <a:r>
              <a:rPr lang="en-US" sz="3200" b="1" i="0" dirty="0">
                <a:latin typeface="Trebuchet MS"/>
                <a:ea typeface="Trebuchet MS"/>
                <a:cs typeface="Trebuchet MS"/>
                <a:sym typeface="Trebuchet MS"/>
              </a:rPr>
              <a:t> humans</a:t>
            </a:r>
            <a:r>
              <a:rPr lang="en-US" dirty="0"/>
              <a:t>: using MAMMA &amp; </a:t>
            </a:r>
            <a:r>
              <a:rPr lang="en-US" dirty="0" err="1"/>
              <a:t>MoSh</a:t>
            </a:r>
            <a:r>
              <a:rPr lang="en-US" dirty="0"/>
              <a:t>++</a:t>
            </a:r>
            <a:endParaRPr dirty="0"/>
          </a:p>
        </p:txBody>
      </p:sp>
      <p:sp>
        <p:nvSpPr>
          <p:cNvPr id="748" name="Google Shape;748;p44"/>
          <p:cNvSpPr/>
          <p:nvPr/>
        </p:nvSpPr>
        <p:spPr>
          <a:xfrm>
            <a:off x="8363470" y="2042113"/>
            <a:ext cx="691415" cy="675373"/>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749" name="Google Shape;749;p44" descr="FaUsers_w.png"/>
          <p:cNvPicPr preferRelativeResize="0"/>
          <p:nvPr/>
        </p:nvPicPr>
        <p:blipFill rotWithShape="1">
          <a:blip r:embed="rId5">
            <a:alphaModFix/>
          </a:blip>
          <a:srcRect/>
          <a:stretch/>
        </p:blipFill>
        <p:spPr>
          <a:xfrm>
            <a:off x="8553666" y="2200223"/>
            <a:ext cx="327066" cy="327066"/>
          </a:xfrm>
          <a:prstGeom prst="rect">
            <a:avLst/>
          </a:prstGeom>
          <a:noFill/>
          <a:ln>
            <a:noFill/>
          </a:ln>
        </p:spPr>
      </p:pic>
      <p:sp>
        <p:nvSpPr>
          <p:cNvPr id="750" name="Google Shape;750;p44"/>
          <p:cNvSpPr txBox="1"/>
          <p:nvPr/>
        </p:nvSpPr>
        <p:spPr>
          <a:xfrm>
            <a:off x="9277870" y="2018049"/>
            <a:ext cx="2795337" cy="37939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a:solidFill>
                  <a:srgbClr val="61223B"/>
                </a:solidFill>
                <a:latin typeface="Trebuchet MS"/>
                <a:ea typeface="Trebuchet MS"/>
                <a:cs typeface="Trebuchet MS"/>
                <a:sym typeface="Trebuchet MS"/>
              </a:rPr>
              <a:t>Parametric</a:t>
            </a:r>
            <a:r>
              <a:rPr lang="en-US" sz="2000" b="1" i="0">
                <a:solidFill>
                  <a:srgbClr val="61223B"/>
                </a:solidFill>
                <a:latin typeface="Trebuchet MS"/>
                <a:ea typeface="Trebuchet MS"/>
                <a:cs typeface="Trebuchet MS"/>
                <a:sym typeface="Trebuchet MS"/>
              </a:rPr>
              <a:t> bodies</a:t>
            </a:r>
            <a:endParaRPr/>
          </a:p>
        </p:txBody>
      </p:sp>
      <p:sp>
        <p:nvSpPr>
          <p:cNvPr id="751" name="Google Shape;751;p44"/>
          <p:cNvSpPr txBox="1"/>
          <p:nvPr/>
        </p:nvSpPr>
        <p:spPr>
          <a:xfrm>
            <a:off x="9277870" y="2445571"/>
            <a:ext cx="2795337" cy="59195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0" i="0" dirty="0">
                <a:solidFill>
                  <a:srgbClr val="4D5356"/>
                </a:solidFill>
                <a:latin typeface="Trebuchet MS"/>
                <a:ea typeface="Trebuchet MS"/>
                <a:cs typeface="Trebuchet MS"/>
                <a:sym typeface="Trebuchet MS"/>
              </a:rPr>
              <a:t>Shapes, sizes, </a:t>
            </a:r>
            <a:r>
              <a:rPr lang="en-US" sz="1600" dirty="0">
                <a:solidFill>
                  <a:srgbClr val="4D5356"/>
                </a:solidFill>
                <a:latin typeface="Trebuchet MS"/>
                <a:ea typeface="Trebuchet MS"/>
                <a:cs typeface="Trebuchet MS"/>
                <a:sym typeface="Trebuchet MS"/>
              </a:rPr>
              <a:t>textures</a:t>
            </a:r>
            <a:endParaRPr sz="1600" dirty="0"/>
          </a:p>
        </p:txBody>
      </p:sp>
      <p:sp>
        <p:nvSpPr>
          <p:cNvPr id="752" name="Google Shape;752;p44"/>
          <p:cNvSpPr/>
          <p:nvPr/>
        </p:nvSpPr>
        <p:spPr>
          <a:xfrm>
            <a:off x="8363470" y="3282969"/>
            <a:ext cx="691415" cy="675373"/>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753" name="Google Shape;753;p44" descr="FaCheck_w.png"/>
          <p:cNvPicPr preferRelativeResize="0"/>
          <p:nvPr/>
        </p:nvPicPr>
        <p:blipFill rotWithShape="1">
          <a:blip r:embed="rId6">
            <a:alphaModFix/>
          </a:blip>
          <a:srcRect/>
          <a:stretch/>
        </p:blipFill>
        <p:spPr>
          <a:xfrm>
            <a:off x="8553666" y="3441080"/>
            <a:ext cx="327066" cy="327066"/>
          </a:xfrm>
          <a:prstGeom prst="rect">
            <a:avLst/>
          </a:prstGeom>
          <a:noFill/>
          <a:ln>
            <a:noFill/>
          </a:ln>
        </p:spPr>
      </p:pic>
      <p:sp>
        <p:nvSpPr>
          <p:cNvPr id="754" name="Google Shape;754;p44"/>
          <p:cNvSpPr txBox="1"/>
          <p:nvPr/>
        </p:nvSpPr>
        <p:spPr>
          <a:xfrm>
            <a:off x="9277870" y="3258906"/>
            <a:ext cx="2795337" cy="37939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a:solidFill>
                  <a:srgbClr val="61223B"/>
                </a:solidFill>
                <a:latin typeface="Trebuchet MS"/>
                <a:ea typeface="Trebuchet MS"/>
                <a:cs typeface="Trebuchet MS"/>
                <a:sym typeface="Trebuchet MS"/>
              </a:rPr>
              <a:t>Ground</a:t>
            </a:r>
            <a:r>
              <a:rPr lang="en-US" sz="2000" b="1" i="0">
                <a:solidFill>
                  <a:srgbClr val="61223B"/>
                </a:solidFill>
                <a:latin typeface="Trebuchet MS"/>
                <a:ea typeface="Trebuchet MS"/>
                <a:cs typeface="Trebuchet MS"/>
                <a:sym typeface="Trebuchet MS"/>
              </a:rPr>
              <a:t> truth</a:t>
            </a:r>
            <a:endParaRPr/>
          </a:p>
        </p:txBody>
      </p:sp>
      <p:sp>
        <p:nvSpPr>
          <p:cNvPr id="755" name="Google Shape;755;p44"/>
          <p:cNvSpPr txBox="1"/>
          <p:nvPr/>
        </p:nvSpPr>
        <p:spPr>
          <a:xfrm>
            <a:off x="9277870" y="3686427"/>
            <a:ext cx="2795337" cy="59195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a:solidFill>
                  <a:srgbClr val="4D5356"/>
                </a:solidFill>
                <a:latin typeface="Trebuchet MS"/>
                <a:ea typeface="Trebuchet MS"/>
                <a:cs typeface="Trebuchet MS"/>
                <a:sym typeface="Trebuchet MS"/>
              </a:rPr>
              <a:t>3D</a:t>
            </a:r>
            <a:r>
              <a:rPr lang="en-US" sz="1600" b="0" i="0">
                <a:solidFill>
                  <a:srgbClr val="4D5356"/>
                </a:solidFill>
                <a:latin typeface="Trebuchet MS"/>
                <a:ea typeface="Trebuchet MS"/>
                <a:cs typeface="Trebuchet MS"/>
                <a:sym typeface="Trebuchet MS"/>
              </a:rPr>
              <a:t> </a:t>
            </a:r>
            <a:r>
              <a:rPr lang="en-US" sz="1600" b="0" i="0" err="1">
                <a:solidFill>
                  <a:srgbClr val="4D5356"/>
                </a:solidFill>
                <a:latin typeface="Trebuchet MS"/>
                <a:ea typeface="Trebuchet MS"/>
                <a:cs typeface="Trebuchet MS"/>
                <a:sym typeface="Trebuchet MS"/>
              </a:rPr>
              <a:t>keypoints</a:t>
            </a:r>
            <a:r>
              <a:rPr lang="en-US" sz="1600" b="0" i="0">
                <a:solidFill>
                  <a:srgbClr val="4D5356"/>
                </a:solidFill>
                <a:latin typeface="Trebuchet MS"/>
                <a:ea typeface="Trebuchet MS"/>
                <a:cs typeface="Trebuchet MS"/>
                <a:sym typeface="Trebuchet MS"/>
              </a:rPr>
              <a:t> — no markers</a:t>
            </a:r>
            <a:endParaRPr sz="1600"/>
          </a:p>
        </p:txBody>
      </p:sp>
      <p:sp>
        <p:nvSpPr>
          <p:cNvPr id="756" name="Google Shape;756;p44"/>
          <p:cNvSpPr/>
          <p:nvPr/>
        </p:nvSpPr>
        <p:spPr>
          <a:xfrm>
            <a:off x="8363470" y="4523826"/>
            <a:ext cx="691415" cy="675373"/>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757" name="Google Shape;757;p44" descr="Earth globe: Africa and Europe with solid fill"/>
          <p:cNvPicPr preferRelativeResize="0"/>
          <p:nvPr/>
        </p:nvPicPr>
        <p:blipFill rotWithShape="1">
          <a:blip>
            <a:extLst>
              <a:ext uri="{96DAC541-7B7A-43D3-8B79-37D633B846F1}">
                <asvg:svgBlip xmlns:asvg="http://schemas.microsoft.com/office/drawing/2016/SVG/main" r:embed="rId7"/>
              </a:ext>
            </a:extLst>
          </a:blip>
          <a:srcRect/>
          <a:stretch/>
        </p:blipFill>
        <p:spPr>
          <a:xfrm>
            <a:off x="8553666" y="4681938"/>
            <a:ext cx="327066" cy="327066"/>
          </a:xfrm>
          <a:prstGeom prst="rect">
            <a:avLst/>
          </a:prstGeom>
          <a:noFill/>
          <a:ln>
            <a:noFill/>
          </a:ln>
        </p:spPr>
      </p:pic>
      <p:sp>
        <p:nvSpPr>
          <p:cNvPr id="758" name="Google Shape;758;p44"/>
          <p:cNvSpPr txBox="1"/>
          <p:nvPr/>
        </p:nvSpPr>
        <p:spPr>
          <a:xfrm>
            <a:off x="9277870" y="4499764"/>
            <a:ext cx="2795337" cy="37939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a:solidFill>
                  <a:srgbClr val="61223B"/>
                </a:solidFill>
                <a:latin typeface="Trebuchet MS"/>
                <a:ea typeface="Trebuchet MS"/>
                <a:cs typeface="Trebuchet MS"/>
                <a:sym typeface="Trebuchet MS"/>
              </a:rPr>
              <a:t>Any environment</a:t>
            </a:r>
            <a:endParaRPr/>
          </a:p>
        </p:txBody>
      </p:sp>
      <p:sp>
        <p:nvSpPr>
          <p:cNvPr id="759" name="Google Shape;759;p44"/>
          <p:cNvSpPr txBox="1"/>
          <p:nvPr/>
        </p:nvSpPr>
        <p:spPr>
          <a:xfrm>
            <a:off x="9277870" y="4927286"/>
            <a:ext cx="2795337" cy="59195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0" i="0">
                <a:solidFill>
                  <a:srgbClr val="4D5356"/>
                </a:solidFill>
                <a:latin typeface="Trebuchet MS"/>
                <a:ea typeface="Trebuchet MS"/>
                <a:cs typeface="Trebuchet MS"/>
                <a:sym typeface="Trebuchet MS"/>
              </a:rPr>
              <a:t>Lighting, backgrounds, camera angles</a:t>
            </a:r>
            <a:endParaRPr sz="1600"/>
          </a:p>
        </p:txBody>
      </p:sp>
      <p:pic>
        <p:nvPicPr>
          <p:cNvPr id="2" name="Add a heading (1)">
            <a:hlinkClick r:id="" action="ppaction://media"/>
            <a:extLst>
              <a:ext uri="{FF2B5EF4-FFF2-40B4-BE49-F238E27FC236}">
                <a16:creationId xmlns:a16="http://schemas.microsoft.com/office/drawing/2014/main" id="{D4EDB93B-2E42-66A4-E557-C21A2D102C80}"/>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48275" y="1521509"/>
            <a:ext cx="7740316" cy="4315326"/>
          </a:xfrm>
          <a:prstGeom prst="rect">
            <a:avLst/>
          </a:prstGeom>
          <a:ln>
            <a:solidFill>
              <a:srgbClr val="4472C4"/>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2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p45"/>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r>
              <a:rPr lang="en-US" sz="3600" dirty="0"/>
              <a:t>Finding Optimal Camera Configurations</a:t>
            </a:r>
          </a:p>
        </p:txBody>
      </p:sp>
      <p:sp>
        <p:nvSpPr>
          <p:cNvPr id="792" name="Google Shape;792;p45"/>
          <p:cNvSpPr/>
          <p:nvPr/>
        </p:nvSpPr>
        <p:spPr>
          <a:xfrm>
            <a:off x="8508706" y="1664730"/>
            <a:ext cx="3055380" cy="3660809"/>
          </a:xfrm>
          <a:prstGeom prst="roundRect">
            <a:avLst>
              <a:gd name="adj" fmla="val 8000"/>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793" name="Google Shape;793;p45" descr="FaCrosshairs_g.png"/>
          <p:cNvPicPr preferRelativeResize="0"/>
          <p:nvPr/>
        </p:nvPicPr>
        <p:blipFill rotWithShape="1">
          <a:blip r:embed="rId5">
            <a:alphaModFix/>
          </a:blip>
          <a:srcRect/>
          <a:stretch/>
        </p:blipFill>
        <p:spPr>
          <a:xfrm>
            <a:off x="9774393" y="2072369"/>
            <a:ext cx="522171" cy="514150"/>
          </a:xfrm>
          <a:prstGeom prst="rect">
            <a:avLst/>
          </a:prstGeom>
          <a:noFill/>
          <a:ln>
            <a:noFill/>
          </a:ln>
        </p:spPr>
      </p:pic>
      <p:sp>
        <p:nvSpPr>
          <p:cNvPr id="794" name="Google Shape;794;p45"/>
          <p:cNvSpPr txBox="1"/>
          <p:nvPr/>
        </p:nvSpPr>
        <p:spPr>
          <a:xfrm>
            <a:off x="8723825" y="2702240"/>
            <a:ext cx="2626895" cy="1573921"/>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b="1" i="0" dirty="0">
                <a:solidFill>
                  <a:srgbClr val="FFFFFF"/>
                </a:solidFill>
                <a:latin typeface="Trebuchet MS"/>
                <a:ea typeface="Trebuchet MS"/>
                <a:cs typeface="Trebuchet MS"/>
                <a:sym typeface="Trebuchet MS"/>
              </a:rPr>
              <a:t>Test camera layouts in simulation</a:t>
            </a:r>
            <a:endParaRPr dirty="0"/>
          </a:p>
          <a:p>
            <a:pPr marL="0" marR="0" lvl="0" indent="0" algn="l" rtl="0">
              <a:spcBef>
                <a:spcPts val="1200"/>
              </a:spcBef>
              <a:spcAft>
                <a:spcPts val="0"/>
              </a:spcAft>
              <a:buNone/>
            </a:pPr>
            <a:r>
              <a:rPr lang="en-US" sz="1500" b="0" i="0" dirty="0">
                <a:solidFill>
                  <a:srgbClr val="EAD9C0"/>
                </a:solidFill>
                <a:latin typeface="Trebuchet MS"/>
                <a:ea typeface="Trebuchet MS"/>
                <a:cs typeface="Trebuchet MS"/>
                <a:sym typeface="Trebuchet MS"/>
              </a:rPr>
              <a:t>Number, position and angle — </a:t>
            </a:r>
            <a:r>
              <a:rPr lang="en-US" sz="1500" b="0" i="0" dirty="0" err="1">
                <a:solidFill>
                  <a:srgbClr val="EAD9C0"/>
                </a:solidFill>
                <a:latin typeface="Trebuchet MS"/>
                <a:ea typeface="Trebuchet MS"/>
                <a:cs typeface="Trebuchet MS"/>
                <a:sym typeface="Trebuchet MS"/>
              </a:rPr>
              <a:t>optimised</a:t>
            </a:r>
            <a:r>
              <a:rPr lang="en-US" sz="1500" b="0" i="0" dirty="0">
                <a:solidFill>
                  <a:srgbClr val="EAD9C0"/>
                </a:solidFill>
                <a:latin typeface="Trebuchet MS"/>
                <a:ea typeface="Trebuchet MS"/>
                <a:cs typeface="Trebuchet MS"/>
                <a:sym typeface="Trebuchet MS"/>
              </a:rPr>
              <a:t> before a single camera is mounted</a:t>
            </a:r>
            <a:endParaRPr dirty="0"/>
          </a:p>
        </p:txBody>
      </p:sp>
      <p:pic>
        <p:nvPicPr>
          <p:cNvPr id="3" name="reel_clip1_100_cameras_and_ga_search_1080p_56fps">
            <a:hlinkClick r:id="" action="ppaction://media"/>
            <a:extLst>
              <a:ext uri="{FF2B5EF4-FFF2-40B4-BE49-F238E27FC236}">
                <a16:creationId xmlns:a16="http://schemas.microsoft.com/office/drawing/2014/main" id="{3EA72712-C112-1F89-EE1F-6C1F1BC7FCB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46911" y="1277352"/>
            <a:ext cx="7868653" cy="442361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Shape 764">
          <a:extLst>
            <a:ext uri="{FF2B5EF4-FFF2-40B4-BE49-F238E27FC236}">
              <a16:creationId xmlns:a16="http://schemas.microsoft.com/office/drawing/2014/main" id="{3912D81A-1CE3-BF26-0CD5-E5F3BE6C2036}"/>
            </a:ext>
          </a:extLst>
        </p:cNvPr>
        <p:cNvGrpSpPr/>
        <p:nvPr/>
      </p:nvGrpSpPr>
      <p:grpSpPr>
        <a:xfrm>
          <a:off x="0" y="0"/>
          <a:ext cx="0" cy="0"/>
          <a:chOff x="0" y="0"/>
          <a:chExt cx="0" cy="0"/>
        </a:xfrm>
      </p:grpSpPr>
      <p:sp>
        <p:nvSpPr>
          <p:cNvPr id="765" name="Google Shape;765;p45">
            <a:extLst>
              <a:ext uri="{FF2B5EF4-FFF2-40B4-BE49-F238E27FC236}">
                <a16:creationId xmlns:a16="http://schemas.microsoft.com/office/drawing/2014/main" id="{B4503923-6700-4EDF-C40F-DE000EFE080D}"/>
              </a:ext>
            </a:extLst>
          </p:cNvPr>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r>
              <a:rPr lang="en-US" dirty="0"/>
              <a:t>Properties of Optimal Camera Configurations</a:t>
            </a:r>
          </a:p>
        </p:txBody>
      </p:sp>
      <p:sp>
        <p:nvSpPr>
          <p:cNvPr id="3" name="Google Shape;748;p44">
            <a:extLst>
              <a:ext uri="{FF2B5EF4-FFF2-40B4-BE49-F238E27FC236}">
                <a16:creationId xmlns:a16="http://schemas.microsoft.com/office/drawing/2014/main" id="{94A765E2-980E-9462-57B6-F7B234E0D222}"/>
              </a:ext>
            </a:extLst>
          </p:cNvPr>
          <p:cNvSpPr/>
          <p:nvPr/>
        </p:nvSpPr>
        <p:spPr>
          <a:xfrm>
            <a:off x="8363470" y="2042113"/>
            <a:ext cx="691415" cy="675373"/>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7" name="Google Shape;750;p44">
            <a:extLst>
              <a:ext uri="{FF2B5EF4-FFF2-40B4-BE49-F238E27FC236}">
                <a16:creationId xmlns:a16="http://schemas.microsoft.com/office/drawing/2014/main" id="{76BDEBD3-87FA-F649-0F75-205F14541EDF}"/>
              </a:ext>
            </a:extLst>
          </p:cNvPr>
          <p:cNvSpPr txBox="1"/>
          <p:nvPr/>
        </p:nvSpPr>
        <p:spPr>
          <a:xfrm>
            <a:off x="9277870" y="2018049"/>
            <a:ext cx="2795337" cy="379396"/>
          </a:xfrm>
          <a:prstGeom prst="rect">
            <a:avLst/>
          </a:prstGeom>
          <a:noFill/>
          <a:ln>
            <a:noFill/>
          </a:ln>
        </p:spPr>
        <p:txBody>
          <a:bodyPr spcFirstLastPara="1" wrap="square" lIns="0" tIns="0" rIns="0" bIns="0" anchor="t" anchorCtr="0">
            <a:noAutofit/>
          </a:bodyPr>
          <a:lstStyle/>
          <a:p>
            <a:r>
              <a:rPr lang="en-US" sz="2000" b="1">
                <a:solidFill>
                  <a:srgbClr val="61223B"/>
                </a:solidFill>
                <a:latin typeface="Trebuchet MS"/>
              </a:rPr>
              <a:t>Frontal Views</a:t>
            </a:r>
          </a:p>
        </p:txBody>
      </p:sp>
      <p:sp>
        <p:nvSpPr>
          <p:cNvPr id="9" name="Google Shape;751;p44">
            <a:extLst>
              <a:ext uri="{FF2B5EF4-FFF2-40B4-BE49-F238E27FC236}">
                <a16:creationId xmlns:a16="http://schemas.microsoft.com/office/drawing/2014/main" id="{CEA35992-0439-9656-2868-704E77B2FEDE}"/>
              </a:ext>
            </a:extLst>
          </p:cNvPr>
          <p:cNvSpPr txBox="1"/>
          <p:nvPr/>
        </p:nvSpPr>
        <p:spPr>
          <a:xfrm>
            <a:off x="9277870" y="2415492"/>
            <a:ext cx="2795337" cy="591954"/>
          </a:xfrm>
          <a:prstGeom prst="rect">
            <a:avLst/>
          </a:prstGeom>
          <a:noFill/>
          <a:ln>
            <a:noFill/>
          </a:ln>
        </p:spPr>
        <p:txBody>
          <a:bodyPr spcFirstLastPara="1" wrap="square" lIns="0" tIns="0" rIns="0" bIns="0" anchor="t" anchorCtr="0">
            <a:noAutofit/>
          </a:bodyPr>
          <a:lstStyle/>
          <a:p>
            <a:r>
              <a:rPr lang="en-US" sz="1600" dirty="0">
                <a:solidFill>
                  <a:srgbClr val="4D5356"/>
                </a:solidFill>
                <a:latin typeface="Trebuchet MS"/>
              </a:rPr>
              <a:t>Cameras capturing the frontal side of the subject</a:t>
            </a:r>
          </a:p>
        </p:txBody>
      </p:sp>
      <p:sp>
        <p:nvSpPr>
          <p:cNvPr id="11" name="Google Shape;752;p44">
            <a:extLst>
              <a:ext uri="{FF2B5EF4-FFF2-40B4-BE49-F238E27FC236}">
                <a16:creationId xmlns:a16="http://schemas.microsoft.com/office/drawing/2014/main" id="{E6AF6C72-2DDC-689B-8A59-F64718E30937}"/>
              </a:ext>
            </a:extLst>
          </p:cNvPr>
          <p:cNvSpPr/>
          <p:nvPr/>
        </p:nvSpPr>
        <p:spPr>
          <a:xfrm>
            <a:off x="8363470" y="3282969"/>
            <a:ext cx="691415" cy="675373"/>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13" name="Google Shape;753;p44" descr="FaCheck_w.png">
            <a:extLst>
              <a:ext uri="{FF2B5EF4-FFF2-40B4-BE49-F238E27FC236}">
                <a16:creationId xmlns:a16="http://schemas.microsoft.com/office/drawing/2014/main" id="{5608211E-7C22-A38C-A081-F00E529E0DED}"/>
              </a:ext>
            </a:extLst>
          </p:cNvPr>
          <p:cNvPicPr preferRelativeResize="0"/>
          <p:nvPr/>
        </p:nvPicPr>
        <p:blipFill rotWithShape="1">
          <a:blip r:embed="rId5">
            <a:alphaModFix/>
          </a:blip>
          <a:srcRect/>
          <a:stretch/>
        </p:blipFill>
        <p:spPr>
          <a:xfrm>
            <a:off x="8553666" y="3441080"/>
            <a:ext cx="327066" cy="327066"/>
          </a:xfrm>
          <a:prstGeom prst="rect">
            <a:avLst/>
          </a:prstGeom>
          <a:noFill/>
          <a:ln>
            <a:noFill/>
          </a:ln>
        </p:spPr>
      </p:pic>
      <p:sp>
        <p:nvSpPr>
          <p:cNvPr id="15" name="Google Shape;754;p44">
            <a:extLst>
              <a:ext uri="{FF2B5EF4-FFF2-40B4-BE49-F238E27FC236}">
                <a16:creationId xmlns:a16="http://schemas.microsoft.com/office/drawing/2014/main" id="{512AB766-076D-118D-F4F8-B8996E8D0B89}"/>
              </a:ext>
            </a:extLst>
          </p:cNvPr>
          <p:cNvSpPr txBox="1"/>
          <p:nvPr/>
        </p:nvSpPr>
        <p:spPr>
          <a:xfrm>
            <a:off x="9277870" y="4522222"/>
            <a:ext cx="2795337" cy="379396"/>
          </a:xfrm>
          <a:prstGeom prst="rect">
            <a:avLst/>
          </a:prstGeom>
          <a:noFill/>
          <a:ln>
            <a:noFill/>
          </a:ln>
        </p:spPr>
        <p:txBody>
          <a:bodyPr spcFirstLastPara="1" wrap="square" lIns="0" tIns="0" rIns="0" bIns="0" anchor="t" anchorCtr="0">
            <a:noAutofit/>
          </a:bodyPr>
          <a:lstStyle/>
          <a:p>
            <a:r>
              <a:rPr lang="en-US" sz="2000" b="1">
                <a:solidFill>
                  <a:srgbClr val="61223B"/>
                </a:solidFill>
                <a:latin typeface="Trebuchet MS"/>
              </a:rPr>
              <a:t>Placement</a:t>
            </a:r>
            <a:endParaRPr lang="en-US"/>
          </a:p>
        </p:txBody>
      </p:sp>
      <p:sp>
        <p:nvSpPr>
          <p:cNvPr id="17" name="Google Shape;755;p44">
            <a:extLst>
              <a:ext uri="{FF2B5EF4-FFF2-40B4-BE49-F238E27FC236}">
                <a16:creationId xmlns:a16="http://schemas.microsoft.com/office/drawing/2014/main" id="{3F5BE01B-02B4-63CC-E6AE-C92FAD8CA917}"/>
              </a:ext>
            </a:extLst>
          </p:cNvPr>
          <p:cNvSpPr txBox="1"/>
          <p:nvPr/>
        </p:nvSpPr>
        <p:spPr>
          <a:xfrm>
            <a:off x="9277870" y="3666374"/>
            <a:ext cx="2795337" cy="591954"/>
          </a:xfrm>
          <a:prstGeom prst="rect">
            <a:avLst/>
          </a:prstGeom>
          <a:noFill/>
          <a:ln>
            <a:noFill/>
          </a:ln>
        </p:spPr>
        <p:txBody>
          <a:bodyPr spcFirstLastPara="1" wrap="square" lIns="0" tIns="0" rIns="0" bIns="0" anchor="t" anchorCtr="0">
            <a:noAutofit/>
          </a:bodyPr>
          <a:lstStyle/>
          <a:p>
            <a:r>
              <a:rPr lang="en-US" sz="1600">
                <a:solidFill>
                  <a:srgbClr val="4D5356"/>
                </a:solidFill>
                <a:latin typeface="Trebuchet MS"/>
              </a:rPr>
              <a:t>Approximately 45° relative to the subject</a:t>
            </a:r>
          </a:p>
        </p:txBody>
      </p:sp>
      <p:sp>
        <p:nvSpPr>
          <p:cNvPr id="19" name="Google Shape;756;p44">
            <a:extLst>
              <a:ext uri="{FF2B5EF4-FFF2-40B4-BE49-F238E27FC236}">
                <a16:creationId xmlns:a16="http://schemas.microsoft.com/office/drawing/2014/main" id="{EF0AD35C-EE60-0848-4EA5-184EFF723F2A}"/>
              </a:ext>
            </a:extLst>
          </p:cNvPr>
          <p:cNvSpPr/>
          <p:nvPr/>
        </p:nvSpPr>
        <p:spPr>
          <a:xfrm>
            <a:off x="8363470" y="4523826"/>
            <a:ext cx="691415" cy="675373"/>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25" name="Google Shape;759;p44">
            <a:extLst>
              <a:ext uri="{FF2B5EF4-FFF2-40B4-BE49-F238E27FC236}">
                <a16:creationId xmlns:a16="http://schemas.microsoft.com/office/drawing/2014/main" id="{5E69D8F4-EF63-5699-0277-CCF50682B428}"/>
              </a:ext>
            </a:extLst>
          </p:cNvPr>
          <p:cNvSpPr txBox="1"/>
          <p:nvPr/>
        </p:nvSpPr>
        <p:spPr>
          <a:xfrm>
            <a:off x="9277870" y="4927286"/>
            <a:ext cx="2795337" cy="591954"/>
          </a:xfrm>
          <a:prstGeom prst="rect">
            <a:avLst/>
          </a:prstGeom>
          <a:noFill/>
          <a:ln>
            <a:noFill/>
          </a:ln>
        </p:spPr>
        <p:txBody>
          <a:bodyPr spcFirstLastPara="1" wrap="square" lIns="0" tIns="0" rIns="0" bIns="0" anchor="t" anchorCtr="0">
            <a:noAutofit/>
          </a:bodyPr>
          <a:lstStyle/>
          <a:p>
            <a:r>
              <a:rPr lang="en-US" sz="1600">
                <a:solidFill>
                  <a:srgbClr val="4D5356"/>
                </a:solidFill>
                <a:latin typeface="Trebuchet MS"/>
              </a:rPr>
              <a:t>Dependent on Pose Estimation Algorithm and Exercise</a:t>
            </a:r>
          </a:p>
        </p:txBody>
      </p:sp>
      <p:sp>
        <p:nvSpPr>
          <p:cNvPr id="2" name="Google Shape;754;p44">
            <a:extLst>
              <a:ext uri="{FF2B5EF4-FFF2-40B4-BE49-F238E27FC236}">
                <a16:creationId xmlns:a16="http://schemas.microsoft.com/office/drawing/2014/main" id="{E0C8C4BD-1296-A2BB-54C9-87614D532401}"/>
              </a:ext>
            </a:extLst>
          </p:cNvPr>
          <p:cNvSpPr txBox="1"/>
          <p:nvPr/>
        </p:nvSpPr>
        <p:spPr>
          <a:xfrm>
            <a:off x="9247791" y="3278958"/>
            <a:ext cx="2795337" cy="379396"/>
          </a:xfrm>
          <a:prstGeom prst="rect">
            <a:avLst/>
          </a:prstGeom>
          <a:noFill/>
          <a:ln>
            <a:noFill/>
          </a:ln>
        </p:spPr>
        <p:txBody>
          <a:bodyPr spcFirstLastPara="1" wrap="square" lIns="0" tIns="0" rIns="0" bIns="0" anchor="t" anchorCtr="0">
            <a:noAutofit/>
          </a:bodyPr>
          <a:lstStyle/>
          <a:p>
            <a:r>
              <a:rPr lang="en-US" sz="2000" b="1">
                <a:solidFill>
                  <a:srgbClr val="61223B"/>
                </a:solidFill>
                <a:latin typeface="Trebuchet MS"/>
                <a:sym typeface="Trebuchet MS"/>
              </a:rPr>
              <a:t>Oblique Views</a:t>
            </a:r>
            <a:endParaRPr lang="en-US"/>
          </a:p>
        </p:txBody>
      </p:sp>
      <p:pic>
        <p:nvPicPr>
          <p:cNvPr id="4" name="Google Shape;753;p44" descr="FaCheck_w.png">
            <a:extLst>
              <a:ext uri="{FF2B5EF4-FFF2-40B4-BE49-F238E27FC236}">
                <a16:creationId xmlns:a16="http://schemas.microsoft.com/office/drawing/2014/main" id="{47803878-38AC-4A70-45C0-864321996881}"/>
              </a:ext>
            </a:extLst>
          </p:cNvPr>
          <p:cNvPicPr preferRelativeResize="0"/>
          <p:nvPr/>
        </p:nvPicPr>
        <p:blipFill rotWithShape="1">
          <a:blip r:embed="rId5">
            <a:alphaModFix/>
          </a:blip>
          <a:srcRect/>
          <a:stretch/>
        </p:blipFill>
        <p:spPr>
          <a:xfrm>
            <a:off x="8548749" y="2216963"/>
            <a:ext cx="327066" cy="327066"/>
          </a:xfrm>
          <a:prstGeom prst="rect">
            <a:avLst/>
          </a:prstGeom>
          <a:noFill/>
          <a:ln>
            <a:noFill/>
          </a:ln>
        </p:spPr>
      </p:pic>
      <p:pic>
        <p:nvPicPr>
          <p:cNvPr id="6" name="Google Shape;753;p44" descr="Skeleton outline">
            <a:extLst>
              <a:ext uri="{FF2B5EF4-FFF2-40B4-BE49-F238E27FC236}">
                <a16:creationId xmlns:a16="http://schemas.microsoft.com/office/drawing/2014/main" id="{425886C7-8613-73B7-E539-496B8029DB7C}"/>
              </a:ext>
            </a:extLst>
          </p:cNvPr>
          <p:cNvPicPr preferRelativeResize="0"/>
          <p:nvPr/>
        </p:nvPicPr>
        <p:blipFill rotWithShape="1">
          <a:blip>
            <a:extLst>
              <a:ext uri="{96DAC541-7B7A-43D3-8B79-37D633B846F1}">
                <asvg:svgBlip xmlns:asvg="http://schemas.microsoft.com/office/drawing/2016/SVG/main" r:embed="rId6"/>
              </a:ext>
            </a:extLst>
          </a:blip>
          <a:srcRect/>
          <a:stretch/>
        </p:blipFill>
        <p:spPr>
          <a:xfrm>
            <a:off x="8440536" y="4606668"/>
            <a:ext cx="534474" cy="511929"/>
          </a:xfrm>
          <a:prstGeom prst="rect">
            <a:avLst/>
          </a:prstGeom>
          <a:noFill/>
          <a:ln>
            <a:noFill/>
          </a:ln>
        </p:spPr>
      </p:pic>
      <p:pic>
        <p:nvPicPr>
          <p:cNvPr id="5" name="reel_clip3_camera_properties_1080p_56fps">
            <a:hlinkClick r:id="" action="ppaction://media"/>
            <a:extLst>
              <a:ext uri="{FF2B5EF4-FFF2-40B4-BE49-F238E27FC236}">
                <a16:creationId xmlns:a16="http://schemas.microsoft.com/office/drawing/2014/main" id="{444CAED7-4569-8AB7-5296-784FBCB1336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45440" y="1447800"/>
            <a:ext cx="7630160" cy="4287520"/>
          </a:xfrm>
          <a:prstGeom prst="rect">
            <a:avLst/>
          </a:prstGeom>
        </p:spPr>
      </p:pic>
    </p:spTree>
    <p:extLst>
      <p:ext uri="{BB962C8B-B14F-4D97-AF65-F5344CB8AC3E}">
        <p14:creationId xmlns:p14="http://schemas.microsoft.com/office/powerpoint/2010/main" val="340658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35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46"/>
          <p:cNvSpPr txBox="1">
            <a:spLocks noGrp="1"/>
          </p:cNvSpPr>
          <p:nvPr>
            <p:ph type="title"/>
          </p:nvPr>
        </p:nvSpPr>
        <p:spPr>
          <a:xfrm>
            <a:off x="340242" y="3429000"/>
            <a:ext cx="8917172" cy="14560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Trebuchet MS"/>
              <a:buNone/>
            </a:pPr>
            <a:r>
              <a:rPr lang="en-US" sz="3600" dirty="0">
                <a:solidFill>
                  <a:schemeClr val="lt1"/>
                </a:solidFill>
              </a:rPr>
              <a:t>The payoff</a:t>
            </a:r>
            <a:endParaRPr sz="3600" dirty="0"/>
          </a:p>
        </p:txBody>
      </p:sp>
      <p:sp>
        <p:nvSpPr>
          <p:cNvPr id="801" name="Google Shape;801;p46"/>
          <p:cNvSpPr txBox="1"/>
          <p:nvPr/>
        </p:nvSpPr>
        <p:spPr>
          <a:xfrm>
            <a:off x="411480" y="2057400"/>
            <a:ext cx="3657600" cy="128016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None/>
            </a:pPr>
            <a:r>
              <a:rPr lang="en-US" sz="8800" b="1" i="0">
                <a:solidFill>
                  <a:srgbClr val="B79962"/>
                </a:solidFill>
                <a:latin typeface="Trebuchet MS"/>
                <a:ea typeface="Trebuchet MS"/>
                <a:cs typeface="Trebuchet MS"/>
                <a:sym typeface="Trebuchet MS"/>
              </a:rPr>
              <a:t>04</a:t>
            </a:r>
            <a:endParaRPr/>
          </a:p>
        </p:txBody>
      </p:sp>
      <p:sp>
        <p:nvSpPr>
          <p:cNvPr id="802" name="Google Shape;802;p46"/>
          <p:cNvSpPr txBox="1"/>
          <p:nvPr/>
        </p:nvSpPr>
        <p:spPr>
          <a:xfrm>
            <a:off x="411480" y="4892040"/>
            <a:ext cx="8229600" cy="7315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200" b="0" i="0">
                <a:solidFill>
                  <a:srgbClr val="E9DDE2"/>
                </a:solidFill>
                <a:latin typeface="Trebuchet MS"/>
                <a:ea typeface="Trebuchet MS"/>
                <a:cs typeface="Trebuchet MS"/>
                <a:sym typeface="Trebuchet MS"/>
              </a:rPr>
              <a:t>What this looks like in a gym, clinic or assessment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47"/>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a:solidFill>
                  <a:schemeClr val="accent1"/>
                </a:solidFill>
                <a:latin typeface="Trebuchet MS"/>
                <a:ea typeface="Trebuchet MS"/>
                <a:cs typeface="Trebuchet MS"/>
                <a:sym typeface="Trebuchet MS"/>
              </a:rPr>
              <a:t>Bringing it together</a:t>
            </a:r>
            <a:endParaRPr sz="3600" dirty="0"/>
          </a:p>
        </p:txBody>
      </p:sp>
      <p:sp>
        <p:nvSpPr>
          <p:cNvPr id="821" name="Google Shape;821;p47"/>
          <p:cNvSpPr txBox="1"/>
          <p:nvPr/>
        </p:nvSpPr>
        <p:spPr>
          <a:xfrm>
            <a:off x="6430705" y="6144768"/>
            <a:ext cx="10515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000" b="1" i="0">
                <a:solidFill>
                  <a:srgbClr val="8C979A"/>
                </a:solidFill>
                <a:latin typeface="Trebuchet MS"/>
                <a:ea typeface="Trebuchet MS"/>
                <a:cs typeface="Trebuchet MS"/>
                <a:sym typeface="Trebuchet MS"/>
              </a:rPr>
              <a:t>PIPELINE</a:t>
            </a:r>
            <a:endParaRPr/>
          </a:p>
        </p:txBody>
      </p:sp>
      <p:cxnSp>
        <p:nvCxnSpPr>
          <p:cNvPr id="822" name="Google Shape;822;p47"/>
          <p:cNvCxnSpPr/>
          <p:nvPr/>
        </p:nvCxnSpPr>
        <p:spPr>
          <a:xfrm>
            <a:off x="7982712"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823" name="Google Shape;823;p47"/>
          <p:cNvSpPr/>
          <p:nvPr/>
        </p:nvSpPr>
        <p:spPr>
          <a:xfrm>
            <a:off x="7818120"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824" name="Google Shape;824;p47"/>
          <p:cNvCxnSpPr/>
          <p:nvPr/>
        </p:nvCxnSpPr>
        <p:spPr>
          <a:xfrm>
            <a:off x="8732520"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825" name="Google Shape;825;p47"/>
          <p:cNvSpPr/>
          <p:nvPr/>
        </p:nvSpPr>
        <p:spPr>
          <a:xfrm>
            <a:off x="8567928"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826" name="Google Shape;826;p47"/>
          <p:cNvCxnSpPr/>
          <p:nvPr/>
        </p:nvCxnSpPr>
        <p:spPr>
          <a:xfrm>
            <a:off x="9482328"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827" name="Google Shape;827;p47"/>
          <p:cNvSpPr/>
          <p:nvPr/>
        </p:nvSpPr>
        <p:spPr>
          <a:xfrm>
            <a:off x="9317736"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828" name="Google Shape;828;p47"/>
          <p:cNvCxnSpPr/>
          <p:nvPr/>
        </p:nvCxnSpPr>
        <p:spPr>
          <a:xfrm>
            <a:off x="10232136"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829" name="Google Shape;829;p47"/>
          <p:cNvSpPr/>
          <p:nvPr/>
        </p:nvSpPr>
        <p:spPr>
          <a:xfrm>
            <a:off x="10067544"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830" name="Google Shape;830;p47"/>
          <p:cNvSpPr/>
          <p:nvPr/>
        </p:nvSpPr>
        <p:spPr>
          <a:xfrm>
            <a:off x="10735056" y="6117336"/>
            <a:ext cx="329184" cy="329184"/>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i="0">
                <a:solidFill>
                  <a:srgbClr val="FFFFFF"/>
                </a:solidFill>
                <a:latin typeface="Trebuchet MS"/>
                <a:ea typeface="Trebuchet MS"/>
                <a:cs typeface="Trebuchet MS"/>
                <a:sym typeface="Trebuchet MS"/>
              </a:rPr>
              <a:t>5</a:t>
            </a:r>
            <a:endParaRPr/>
          </a:p>
        </p:txBody>
      </p:sp>
      <p:pic>
        <p:nvPicPr>
          <p:cNvPr id="4" name="Presentation_trimmed_14-39s">
            <a:hlinkClick r:id="" action="ppaction://media"/>
            <a:extLst>
              <a:ext uri="{FF2B5EF4-FFF2-40B4-BE49-F238E27FC236}">
                <a16:creationId xmlns:a16="http://schemas.microsoft.com/office/drawing/2014/main" id="{CB6F7DFB-6FC6-6C2D-199A-A55065EA642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69581" y="891790"/>
            <a:ext cx="9265475" cy="52118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47"/>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a:solidFill>
                  <a:schemeClr val="accent1"/>
                </a:solidFill>
                <a:latin typeface="Trebuchet MS"/>
                <a:ea typeface="Trebuchet MS"/>
                <a:cs typeface="Trebuchet MS"/>
                <a:sym typeface="Trebuchet MS"/>
              </a:rPr>
              <a:t>Bringing it together</a:t>
            </a:r>
            <a:endParaRPr sz="3600" dirty="0"/>
          </a:p>
        </p:txBody>
      </p:sp>
      <p:sp>
        <p:nvSpPr>
          <p:cNvPr id="809" name="Google Shape;809;p47"/>
          <p:cNvSpPr/>
          <p:nvPr/>
        </p:nvSpPr>
        <p:spPr>
          <a:xfrm>
            <a:off x="8503920" y="1737360"/>
            <a:ext cx="457200" cy="457200"/>
          </a:xfrm>
          <a:prstGeom prst="ellipse">
            <a:avLst/>
          </a:prstGeom>
          <a:solidFill>
            <a:srgbClr val="B7996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i="0">
                <a:solidFill>
                  <a:srgbClr val="FFFFFF"/>
                </a:solidFill>
                <a:latin typeface="Trebuchet MS"/>
                <a:ea typeface="Trebuchet MS"/>
                <a:cs typeface="Trebuchet MS"/>
                <a:sym typeface="Trebuchet MS"/>
              </a:rPr>
              <a:t>1</a:t>
            </a:r>
            <a:endParaRPr/>
          </a:p>
        </p:txBody>
      </p:sp>
      <p:sp>
        <p:nvSpPr>
          <p:cNvPr id="810" name="Google Shape;810;p47"/>
          <p:cNvSpPr txBox="1"/>
          <p:nvPr/>
        </p:nvSpPr>
        <p:spPr>
          <a:xfrm>
            <a:off x="9098280" y="1691640"/>
            <a:ext cx="2651760" cy="38404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1" i="0" dirty="0">
                <a:solidFill>
                  <a:srgbClr val="61223B"/>
                </a:solidFill>
                <a:latin typeface="Trebuchet MS"/>
                <a:ea typeface="Trebuchet MS"/>
                <a:cs typeface="Trebuchet MS"/>
                <a:sym typeface="Trebuchet MS"/>
              </a:rPr>
              <a:t>Live 3D skeleton</a:t>
            </a:r>
            <a:endParaRPr sz="1800" dirty="0"/>
          </a:p>
        </p:txBody>
      </p:sp>
      <p:sp>
        <p:nvSpPr>
          <p:cNvPr id="811" name="Google Shape;811;p47"/>
          <p:cNvSpPr txBox="1"/>
          <p:nvPr/>
        </p:nvSpPr>
        <p:spPr>
          <a:xfrm>
            <a:off x="9098280" y="2075688"/>
            <a:ext cx="265176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0" i="0" dirty="0" err="1">
                <a:solidFill>
                  <a:srgbClr val="4D5356"/>
                </a:solidFill>
                <a:latin typeface="Trebuchet MS"/>
                <a:ea typeface="Trebuchet MS"/>
                <a:cs typeface="Trebuchet MS"/>
                <a:sym typeface="Trebuchet MS"/>
              </a:rPr>
              <a:t>Markerless</a:t>
            </a:r>
            <a:r>
              <a:rPr lang="en-US" sz="1600" b="0" i="0" dirty="0">
                <a:solidFill>
                  <a:srgbClr val="4D5356"/>
                </a:solidFill>
                <a:latin typeface="Trebuchet MS"/>
                <a:ea typeface="Trebuchet MS"/>
                <a:cs typeface="Trebuchet MS"/>
                <a:sym typeface="Trebuchet MS"/>
              </a:rPr>
              <a:t>, from standard cameras</a:t>
            </a:r>
            <a:endParaRPr sz="1600" dirty="0"/>
          </a:p>
        </p:txBody>
      </p:sp>
      <p:sp>
        <p:nvSpPr>
          <p:cNvPr id="812" name="Google Shape;812;p47"/>
          <p:cNvSpPr/>
          <p:nvPr/>
        </p:nvSpPr>
        <p:spPr>
          <a:xfrm>
            <a:off x="8503920" y="2816352"/>
            <a:ext cx="457200" cy="457200"/>
          </a:xfrm>
          <a:prstGeom prst="ellipse">
            <a:avLst/>
          </a:prstGeom>
          <a:solidFill>
            <a:srgbClr val="B7996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i="0">
                <a:solidFill>
                  <a:srgbClr val="FFFFFF"/>
                </a:solidFill>
                <a:latin typeface="Trebuchet MS"/>
                <a:ea typeface="Trebuchet MS"/>
                <a:cs typeface="Trebuchet MS"/>
                <a:sym typeface="Trebuchet MS"/>
              </a:rPr>
              <a:t>2</a:t>
            </a:r>
            <a:endParaRPr/>
          </a:p>
        </p:txBody>
      </p:sp>
      <p:sp>
        <p:nvSpPr>
          <p:cNvPr id="813" name="Google Shape;813;p47"/>
          <p:cNvSpPr txBox="1"/>
          <p:nvPr/>
        </p:nvSpPr>
        <p:spPr>
          <a:xfrm>
            <a:off x="9098280" y="2770632"/>
            <a:ext cx="2651760" cy="38404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1" i="0">
                <a:solidFill>
                  <a:srgbClr val="61223B"/>
                </a:solidFill>
                <a:latin typeface="Trebuchet MS"/>
                <a:ea typeface="Trebuchet MS"/>
                <a:cs typeface="Trebuchet MS"/>
                <a:sym typeface="Trebuchet MS"/>
              </a:rPr>
              <a:t>3-plane joint angles</a:t>
            </a:r>
            <a:endParaRPr sz="1800"/>
          </a:p>
        </p:txBody>
      </p:sp>
      <p:sp>
        <p:nvSpPr>
          <p:cNvPr id="814" name="Google Shape;814;p47"/>
          <p:cNvSpPr txBox="1"/>
          <p:nvPr/>
        </p:nvSpPr>
        <p:spPr>
          <a:xfrm>
            <a:off x="9098280" y="3154680"/>
            <a:ext cx="265176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0" i="0" dirty="0">
                <a:solidFill>
                  <a:srgbClr val="4D5356"/>
                </a:solidFill>
                <a:latin typeface="Trebuchet MS"/>
                <a:ea typeface="Trebuchet MS"/>
                <a:cs typeface="Trebuchet MS"/>
                <a:sym typeface="Trebuchet MS"/>
              </a:rPr>
              <a:t>Updated every frame</a:t>
            </a:r>
            <a:endParaRPr sz="1600" dirty="0"/>
          </a:p>
        </p:txBody>
      </p:sp>
      <p:sp>
        <p:nvSpPr>
          <p:cNvPr id="815" name="Google Shape;815;p47"/>
          <p:cNvSpPr/>
          <p:nvPr/>
        </p:nvSpPr>
        <p:spPr>
          <a:xfrm>
            <a:off x="8503920" y="3895344"/>
            <a:ext cx="457200" cy="457200"/>
          </a:xfrm>
          <a:prstGeom prst="ellipse">
            <a:avLst/>
          </a:prstGeom>
          <a:solidFill>
            <a:srgbClr val="B7996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i="0">
                <a:solidFill>
                  <a:srgbClr val="FFFFFF"/>
                </a:solidFill>
                <a:latin typeface="Trebuchet MS"/>
                <a:ea typeface="Trebuchet MS"/>
                <a:cs typeface="Trebuchet MS"/>
                <a:sym typeface="Trebuchet MS"/>
              </a:rPr>
              <a:t>3</a:t>
            </a:r>
            <a:endParaRPr/>
          </a:p>
        </p:txBody>
      </p:sp>
      <p:sp>
        <p:nvSpPr>
          <p:cNvPr id="816" name="Google Shape;816;p47"/>
          <p:cNvSpPr txBox="1"/>
          <p:nvPr/>
        </p:nvSpPr>
        <p:spPr>
          <a:xfrm>
            <a:off x="9098280" y="3849624"/>
            <a:ext cx="2651760" cy="38404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1" i="0">
                <a:solidFill>
                  <a:srgbClr val="61223B"/>
                </a:solidFill>
                <a:latin typeface="Trebuchet MS"/>
                <a:ea typeface="Trebuchet MS"/>
                <a:cs typeface="Trebuchet MS"/>
                <a:sym typeface="Trebuchet MS"/>
              </a:rPr>
              <a:t>Instant flags</a:t>
            </a:r>
            <a:endParaRPr sz="1800"/>
          </a:p>
        </p:txBody>
      </p:sp>
      <p:sp>
        <p:nvSpPr>
          <p:cNvPr id="817" name="Google Shape;817;p47"/>
          <p:cNvSpPr txBox="1"/>
          <p:nvPr/>
        </p:nvSpPr>
        <p:spPr>
          <a:xfrm>
            <a:off x="9098280" y="4233672"/>
            <a:ext cx="265176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0" i="0">
                <a:solidFill>
                  <a:srgbClr val="4D5356"/>
                </a:solidFill>
                <a:latin typeface="Trebuchet MS"/>
                <a:ea typeface="Trebuchet MS"/>
                <a:cs typeface="Trebuchet MS"/>
                <a:sym typeface="Trebuchet MS"/>
              </a:rPr>
              <a:t>Technique cues in the moment</a:t>
            </a:r>
            <a:endParaRPr sz="1600"/>
          </a:p>
        </p:txBody>
      </p:sp>
      <p:sp>
        <p:nvSpPr>
          <p:cNvPr id="818" name="Google Shape;818;p47"/>
          <p:cNvSpPr/>
          <p:nvPr/>
        </p:nvSpPr>
        <p:spPr>
          <a:xfrm>
            <a:off x="8503920" y="4974336"/>
            <a:ext cx="457200" cy="457200"/>
          </a:xfrm>
          <a:prstGeom prst="ellipse">
            <a:avLst/>
          </a:prstGeom>
          <a:solidFill>
            <a:srgbClr val="B7996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i="0">
                <a:solidFill>
                  <a:srgbClr val="FFFFFF"/>
                </a:solidFill>
                <a:latin typeface="Trebuchet MS"/>
                <a:ea typeface="Trebuchet MS"/>
                <a:cs typeface="Trebuchet MS"/>
                <a:sym typeface="Trebuchet MS"/>
              </a:rPr>
              <a:t>4</a:t>
            </a:r>
            <a:endParaRPr/>
          </a:p>
        </p:txBody>
      </p:sp>
      <p:sp>
        <p:nvSpPr>
          <p:cNvPr id="819" name="Google Shape;819;p47"/>
          <p:cNvSpPr txBox="1"/>
          <p:nvPr/>
        </p:nvSpPr>
        <p:spPr>
          <a:xfrm>
            <a:off x="9098280" y="4928616"/>
            <a:ext cx="2651760" cy="38404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800" b="1" i="0">
                <a:solidFill>
                  <a:srgbClr val="61223B"/>
                </a:solidFill>
                <a:latin typeface="Trebuchet MS"/>
                <a:ea typeface="Trebuchet MS"/>
                <a:cs typeface="Trebuchet MS"/>
                <a:sym typeface="Trebuchet MS"/>
              </a:rPr>
              <a:t>Session summary</a:t>
            </a:r>
            <a:endParaRPr sz="1800"/>
          </a:p>
        </p:txBody>
      </p:sp>
      <p:sp>
        <p:nvSpPr>
          <p:cNvPr id="820" name="Google Shape;820;p47"/>
          <p:cNvSpPr txBox="1"/>
          <p:nvPr/>
        </p:nvSpPr>
        <p:spPr>
          <a:xfrm>
            <a:off x="9098280" y="5312664"/>
            <a:ext cx="265176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600" b="0" i="0">
                <a:solidFill>
                  <a:srgbClr val="4D5356"/>
                </a:solidFill>
                <a:latin typeface="Trebuchet MS"/>
                <a:ea typeface="Trebuchet MS"/>
                <a:cs typeface="Trebuchet MS"/>
                <a:sym typeface="Trebuchet MS"/>
              </a:rPr>
              <a:t>Track progress over time</a:t>
            </a:r>
            <a:endParaRPr sz="1600"/>
          </a:p>
        </p:txBody>
      </p:sp>
      <p:sp>
        <p:nvSpPr>
          <p:cNvPr id="821" name="Google Shape;821;p47"/>
          <p:cNvSpPr txBox="1"/>
          <p:nvPr/>
        </p:nvSpPr>
        <p:spPr>
          <a:xfrm>
            <a:off x="6430705" y="6144768"/>
            <a:ext cx="10515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1000" b="1" i="0">
                <a:solidFill>
                  <a:srgbClr val="8C979A"/>
                </a:solidFill>
                <a:latin typeface="Trebuchet MS"/>
                <a:ea typeface="Trebuchet MS"/>
                <a:cs typeface="Trebuchet MS"/>
                <a:sym typeface="Trebuchet MS"/>
              </a:rPr>
              <a:t>PIPELINE</a:t>
            </a:r>
            <a:endParaRPr/>
          </a:p>
        </p:txBody>
      </p:sp>
      <p:cxnSp>
        <p:nvCxnSpPr>
          <p:cNvPr id="822" name="Google Shape;822;p47"/>
          <p:cNvCxnSpPr/>
          <p:nvPr/>
        </p:nvCxnSpPr>
        <p:spPr>
          <a:xfrm>
            <a:off x="7982712"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823" name="Google Shape;823;p47"/>
          <p:cNvSpPr/>
          <p:nvPr/>
        </p:nvSpPr>
        <p:spPr>
          <a:xfrm>
            <a:off x="7818120"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824" name="Google Shape;824;p47"/>
          <p:cNvCxnSpPr/>
          <p:nvPr/>
        </p:nvCxnSpPr>
        <p:spPr>
          <a:xfrm>
            <a:off x="8732520"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825" name="Google Shape;825;p47"/>
          <p:cNvSpPr/>
          <p:nvPr/>
        </p:nvSpPr>
        <p:spPr>
          <a:xfrm>
            <a:off x="8567928"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826" name="Google Shape;826;p47"/>
          <p:cNvCxnSpPr/>
          <p:nvPr/>
        </p:nvCxnSpPr>
        <p:spPr>
          <a:xfrm>
            <a:off x="9482328"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827" name="Google Shape;827;p47"/>
          <p:cNvSpPr/>
          <p:nvPr/>
        </p:nvSpPr>
        <p:spPr>
          <a:xfrm>
            <a:off x="9317736"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cxnSp>
        <p:nvCxnSpPr>
          <p:cNvPr id="828" name="Google Shape;828;p47"/>
          <p:cNvCxnSpPr/>
          <p:nvPr/>
        </p:nvCxnSpPr>
        <p:spPr>
          <a:xfrm>
            <a:off x="10232136" y="6281928"/>
            <a:ext cx="585216" cy="0"/>
          </a:xfrm>
          <a:prstGeom prst="straightConnector1">
            <a:avLst/>
          </a:prstGeom>
          <a:noFill/>
          <a:ln w="25400" cap="flat" cmpd="sng">
            <a:solidFill>
              <a:srgbClr val="EDE6E9"/>
            </a:solidFill>
            <a:prstDash val="solid"/>
            <a:miter lim="8000"/>
            <a:headEnd type="none" w="sm" len="sm"/>
            <a:tailEnd type="none" w="sm" len="sm"/>
          </a:ln>
        </p:spPr>
      </p:cxnSp>
      <p:sp>
        <p:nvSpPr>
          <p:cNvPr id="829" name="Google Shape;829;p47"/>
          <p:cNvSpPr/>
          <p:nvPr/>
        </p:nvSpPr>
        <p:spPr>
          <a:xfrm>
            <a:off x="10067544" y="6199632"/>
            <a:ext cx="164592" cy="164592"/>
          </a:xfrm>
          <a:prstGeom prst="ellipse">
            <a:avLst/>
          </a:prstGeom>
          <a:solidFill>
            <a:srgbClr val="EDE6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
        <p:nvSpPr>
          <p:cNvPr id="830" name="Google Shape;830;p47"/>
          <p:cNvSpPr/>
          <p:nvPr/>
        </p:nvSpPr>
        <p:spPr>
          <a:xfrm>
            <a:off x="10735056" y="6117336"/>
            <a:ext cx="329184" cy="329184"/>
          </a:xfrm>
          <a:prstGeom prst="ellipse">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100" b="1" i="0">
                <a:solidFill>
                  <a:srgbClr val="FFFFFF"/>
                </a:solidFill>
                <a:latin typeface="Trebuchet MS"/>
                <a:ea typeface="Trebuchet MS"/>
                <a:cs typeface="Trebuchet MS"/>
                <a:sym typeface="Trebuchet MS"/>
              </a:rPr>
              <a:t>5</a:t>
            </a:r>
            <a:endParaRPr/>
          </a:p>
        </p:txBody>
      </p:sp>
      <p:sp>
        <p:nvSpPr>
          <p:cNvPr id="832" name="TextBox 831"/>
          <p:cNvSpPr txBox="1"/>
          <p:nvPr/>
        </p:nvSpPr>
        <p:spPr>
          <a:xfrm>
            <a:off x="457200" y="5806440"/>
            <a:ext cx="7772400" cy="320040"/>
          </a:xfrm>
          <a:prstGeom prst="rect">
            <a:avLst/>
          </a:prstGeom>
          <a:noFill/>
        </p:spPr>
        <p:txBody>
          <a:bodyPr wrap="square" lIns="0" tIns="0" rIns="0" bIns="0" anchor="t">
            <a:noAutofit/>
          </a:bodyPr>
          <a:lstStyle/>
          <a:p>
            <a:r>
              <a:rPr sz="1200" b="0" i="1">
                <a:solidFill>
                  <a:srgbClr val="8C979A"/>
                </a:solidFill>
              </a:rPr>
              <a:t>Prototype</a:t>
            </a:r>
            <a:r>
              <a:rPr lang="en-US" sz="1200" i="1">
                <a:solidFill>
                  <a:srgbClr val="8C979A"/>
                </a:solidFill>
              </a:rPr>
              <a:t> real-time</a:t>
            </a:r>
            <a:r>
              <a:rPr sz="1200" b="0" i="1">
                <a:solidFill>
                  <a:srgbClr val="8C979A"/>
                </a:solidFill>
              </a:rPr>
              <a:t> feedback interface — squat</a:t>
            </a:r>
          </a:p>
        </p:txBody>
      </p:sp>
      <p:pic>
        <p:nvPicPr>
          <p:cNvPr id="2" name="Add a heading">
            <a:hlinkClick r:id="" action="ppaction://media"/>
            <a:extLst>
              <a:ext uri="{FF2B5EF4-FFF2-40B4-BE49-F238E27FC236}">
                <a16:creationId xmlns:a16="http://schemas.microsoft.com/office/drawing/2014/main" id="{249DFE39-9ACE-4426-4DD2-5BF8406C3F5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0981" y="1702595"/>
            <a:ext cx="8009334" cy="3994547"/>
          </a:xfrm>
          <a:prstGeom prst="rect">
            <a:avLst/>
          </a:prstGeom>
        </p:spPr>
      </p:pic>
    </p:spTree>
    <p:extLst>
      <p:ext uri="{BB962C8B-B14F-4D97-AF65-F5344CB8AC3E}">
        <p14:creationId xmlns:p14="http://schemas.microsoft.com/office/powerpoint/2010/main" val="397066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65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48"/>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a:solidFill>
                  <a:schemeClr val="accent1"/>
                </a:solidFill>
                <a:latin typeface="Trebuchet MS"/>
                <a:ea typeface="Trebuchet MS"/>
                <a:cs typeface="Trebuchet MS"/>
                <a:sym typeface="Trebuchet MS"/>
              </a:rPr>
              <a:t>From lab to everywhere</a:t>
            </a:r>
            <a:endParaRPr sz="3600" dirty="0"/>
          </a:p>
        </p:txBody>
      </p:sp>
      <p:sp>
        <p:nvSpPr>
          <p:cNvPr id="841" name="Google Shape;841;p48"/>
          <p:cNvSpPr/>
          <p:nvPr/>
        </p:nvSpPr>
        <p:spPr>
          <a:xfrm>
            <a:off x="457200" y="4434840"/>
            <a:ext cx="594360" cy="59436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842" name="Google Shape;842;p48" descr="FaDumbbell_w.png"/>
          <p:cNvPicPr preferRelativeResize="0"/>
          <p:nvPr/>
        </p:nvPicPr>
        <p:blipFill rotWithShape="1">
          <a:blip r:embed="rId3">
            <a:alphaModFix/>
          </a:blip>
          <a:srcRect/>
          <a:stretch/>
        </p:blipFill>
        <p:spPr>
          <a:xfrm>
            <a:off x="611733" y="4589373"/>
            <a:ext cx="285292" cy="285292"/>
          </a:xfrm>
          <a:prstGeom prst="rect">
            <a:avLst/>
          </a:prstGeom>
          <a:noFill/>
          <a:ln>
            <a:noFill/>
          </a:ln>
        </p:spPr>
      </p:pic>
      <p:sp>
        <p:nvSpPr>
          <p:cNvPr id="843" name="Google Shape;843;p48"/>
          <p:cNvSpPr txBox="1"/>
          <p:nvPr/>
        </p:nvSpPr>
        <p:spPr>
          <a:xfrm>
            <a:off x="1188720" y="4407408"/>
            <a:ext cx="28346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200" b="1" i="0">
                <a:solidFill>
                  <a:srgbClr val="61223B"/>
                </a:solidFill>
                <a:latin typeface="Trebuchet MS"/>
                <a:ea typeface="Trebuchet MS"/>
                <a:cs typeface="Trebuchet MS"/>
                <a:sym typeface="Trebuchet MS"/>
              </a:rPr>
              <a:t>Gym</a:t>
            </a:r>
            <a:endParaRPr/>
          </a:p>
        </p:txBody>
      </p:sp>
      <p:sp>
        <p:nvSpPr>
          <p:cNvPr id="844" name="Google Shape;844;p48"/>
          <p:cNvSpPr txBox="1"/>
          <p:nvPr/>
        </p:nvSpPr>
        <p:spPr>
          <a:xfrm>
            <a:off x="1188720" y="4818888"/>
            <a:ext cx="283464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500" b="0" i="0">
                <a:solidFill>
                  <a:srgbClr val="4D5356"/>
                </a:solidFill>
                <a:latin typeface="Trebuchet MS"/>
                <a:ea typeface="Trebuchet MS"/>
                <a:cs typeface="Trebuchet MS"/>
                <a:sym typeface="Trebuchet MS"/>
              </a:rPr>
              <a:t>Real-time technique feedback</a:t>
            </a:r>
            <a:endParaRPr/>
          </a:p>
        </p:txBody>
      </p:sp>
      <p:sp>
        <p:nvSpPr>
          <p:cNvPr id="848" name="Google Shape;848;p48"/>
          <p:cNvSpPr/>
          <p:nvPr/>
        </p:nvSpPr>
        <p:spPr>
          <a:xfrm>
            <a:off x="4279392" y="4434840"/>
            <a:ext cx="594360" cy="59436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849" name="Google Shape;849;p48" descr="FaRunning_w.png"/>
          <p:cNvPicPr preferRelativeResize="0"/>
          <p:nvPr/>
        </p:nvPicPr>
        <p:blipFill rotWithShape="1">
          <a:blip r:embed="rId4">
            <a:alphaModFix/>
          </a:blip>
          <a:srcRect/>
          <a:stretch/>
        </p:blipFill>
        <p:spPr>
          <a:xfrm>
            <a:off x="4433925" y="4589373"/>
            <a:ext cx="285292" cy="285292"/>
          </a:xfrm>
          <a:prstGeom prst="rect">
            <a:avLst/>
          </a:prstGeom>
          <a:noFill/>
          <a:ln>
            <a:noFill/>
          </a:ln>
        </p:spPr>
      </p:pic>
      <p:sp>
        <p:nvSpPr>
          <p:cNvPr id="850" name="Google Shape;850;p48"/>
          <p:cNvSpPr txBox="1"/>
          <p:nvPr/>
        </p:nvSpPr>
        <p:spPr>
          <a:xfrm>
            <a:off x="5010912" y="4407408"/>
            <a:ext cx="28346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200" b="1" i="0">
                <a:solidFill>
                  <a:srgbClr val="61223B"/>
                </a:solidFill>
                <a:latin typeface="Trebuchet MS"/>
                <a:ea typeface="Trebuchet MS"/>
                <a:cs typeface="Trebuchet MS"/>
                <a:sym typeface="Trebuchet MS"/>
              </a:rPr>
              <a:t>Sport</a:t>
            </a:r>
            <a:endParaRPr/>
          </a:p>
        </p:txBody>
      </p:sp>
      <p:sp>
        <p:nvSpPr>
          <p:cNvPr id="851" name="Google Shape;851;p48"/>
          <p:cNvSpPr txBox="1"/>
          <p:nvPr/>
        </p:nvSpPr>
        <p:spPr>
          <a:xfrm>
            <a:off x="5010912" y="4818888"/>
            <a:ext cx="283464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500" b="0" i="0">
                <a:solidFill>
                  <a:srgbClr val="4D5356"/>
                </a:solidFill>
                <a:latin typeface="Trebuchet MS"/>
                <a:ea typeface="Trebuchet MS"/>
                <a:cs typeface="Trebuchet MS"/>
                <a:sym typeface="Trebuchet MS"/>
              </a:rPr>
              <a:t>Rapid, objective screening</a:t>
            </a:r>
            <a:endParaRPr/>
          </a:p>
        </p:txBody>
      </p:sp>
      <p:sp>
        <p:nvSpPr>
          <p:cNvPr id="855" name="Google Shape;855;p48"/>
          <p:cNvSpPr/>
          <p:nvPr/>
        </p:nvSpPr>
        <p:spPr>
          <a:xfrm>
            <a:off x="8101583" y="4434840"/>
            <a:ext cx="594360" cy="594360"/>
          </a:xfrm>
          <a:prstGeom prst="ellipse">
            <a:avLst/>
          </a:prstGeom>
          <a:solidFill>
            <a:srgbClr val="61223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pic>
        <p:nvPicPr>
          <p:cNvPr id="856" name="Google Shape;856;p48" descr="FaStethoscope_w.png"/>
          <p:cNvPicPr preferRelativeResize="0"/>
          <p:nvPr/>
        </p:nvPicPr>
        <p:blipFill rotWithShape="1">
          <a:blip r:embed="rId5">
            <a:alphaModFix/>
          </a:blip>
          <a:srcRect/>
          <a:stretch/>
        </p:blipFill>
        <p:spPr>
          <a:xfrm>
            <a:off x="8256117" y="4589373"/>
            <a:ext cx="285292" cy="285292"/>
          </a:xfrm>
          <a:prstGeom prst="rect">
            <a:avLst/>
          </a:prstGeom>
          <a:noFill/>
          <a:ln>
            <a:noFill/>
          </a:ln>
        </p:spPr>
      </p:pic>
      <p:sp>
        <p:nvSpPr>
          <p:cNvPr id="857" name="Google Shape;857;p48"/>
          <p:cNvSpPr txBox="1"/>
          <p:nvPr/>
        </p:nvSpPr>
        <p:spPr>
          <a:xfrm>
            <a:off x="8833104" y="4407408"/>
            <a:ext cx="283464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200" b="1" i="0">
                <a:solidFill>
                  <a:srgbClr val="61223B"/>
                </a:solidFill>
                <a:latin typeface="Trebuchet MS"/>
                <a:ea typeface="Trebuchet MS"/>
                <a:cs typeface="Trebuchet MS"/>
                <a:sym typeface="Trebuchet MS"/>
              </a:rPr>
              <a:t>Physio</a:t>
            </a:r>
            <a:endParaRPr/>
          </a:p>
        </p:txBody>
      </p:sp>
      <p:sp>
        <p:nvSpPr>
          <p:cNvPr id="858" name="Google Shape;858;p48"/>
          <p:cNvSpPr txBox="1"/>
          <p:nvPr/>
        </p:nvSpPr>
        <p:spPr>
          <a:xfrm>
            <a:off x="8833104" y="4818888"/>
            <a:ext cx="283464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500" b="0" i="0">
                <a:solidFill>
                  <a:srgbClr val="4D5356"/>
                </a:solidFill>
                <a:latin typeface="Trebuchet MS"/>
                <a:ea typeface="Trebuchet MS"/>
                <a:cs typeface="Trebuchet MS"/>
                <a:sym typeface="Trebuchet MS"/>
              </a:rPr>
              <a:t>Objective progress tracking</a:t>
            </a:r>
            <a:endParaRPr/>
          </a:p>
        </p:txBody>
      </p:sp>
      <p:sp>
        <p:nvSpPr>
          <p:cNvPr id="859" name="Google Shape;859;p48"/>
          <p:cNvSpPr/>
          <p:nvPr/>
        </p:nvSpPr>
        <p:spPr>
          <a:xfrm>
            <a:off x="457200" y="5440680"/>
            <a:ext cx="11274552" cy="594360"/>
          </a:xfrm>
          <a:prstGeom prst="roundRect">
            <a:avLst>
              <a:gd name="adj" fmla="val 20000"/>
            </a:avLst>
          </a:prstGeom>
          <a:solidFill>
            <a:srgbClr val="61223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2200" b="0" i="0">
                <a:solidFill>
                  <a:srgbClr val="FFFFFF"/>
                </a:solidFill>
                <a:latin typeface="Trebuchet MS"/>
                <a:ea typeface="Trebuchet MS"/>
                <a:cs typeface="Trebuchet MS"/>
                <a:sym typeface="Trebuchet MS"/>
              </a:rPr>
              <a:t>Lab-grade insight, </a:t>
            </a:r>
            <a:r>
              <a:rPr lang="en-US" sz="2200" b="1" i="0">
                <a:solidFill>
                  <a:srgbClr val="F2D58A"/>
                </a:solidFill>
                <a:latin typeface="Trebuchet MS"/>
                <a:ea typeface="Trebuchet MS"/>
                <a:cs typeface="Trebuchet MS"/>
                <a:sym typeface="Trebuchet MS"/>
              </a:rPr>
              <a:t>where movement happens</a:t>
            </a:r>
            <a:endParaRPr/>
          </a:p>
        </p:txBody>
      </p:sp>
      <p:pic>
        <p:nvPicPr>
          <p:cNvPr id="860" name="Picture 859" descr="image.jpg"/>
          <p:cNvPicPr>
            <a:picLocks noChangeAspect="1"/>
          </p:cNvPicPr>
          <p:nvPr/>
        </p:nvPicPr>
        <p:blipFill>
          <a:blip r:embed="rId6"/>
          <a:srcRect t="17940" b="7702"/>
          <a:stretch>
            <a:fillRect/>
          </a:stretch>
        </p:blipFill>
        <p:spPr>
          <a:xfrm>
            <a:off x="457200" y="1600200"/>
            <a:ext cx="3566160" cy="2651760"/>
          </a:xfrm>
          <a:prstGeom prst="rect">
            <a:avLst/>
          </a:prstGeom>
        </p:spPr>
      </p:pic>
      <p:sp>
        <p:nvSpPr>
          <p:cNvPr id="861" name="Rounded Rectangle 860"/>
          <p:cNvSpPr/>
          <p:nvPr/>
        </p:nvSpPr>
        <p:spPr>
          <a:xfrm>
            <a:off x="640080" y="3657600"/>
            <a:ext cx="3200400" cy="411480"/>
          </a:xfrm>
          <a:prstGeom prst="roundRect">
            <a:avLst>
              <a:gd name="adj" fmla="val 50000"/>
            </a:avLst>
          </a:prstGeom>
          <a:solidFill>
            <a:srgbClr val="61223B">
              <a:alpha val="90000"/>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pic>
        <p:nvPicPr>
          <p:cNvPr id="862" name="Picture 861" descr="FaChartLine_g.png"/>
          <p:cNvPicPr>
            <a:picLocks noChangeAspect="1"/>
          </p:cNvPicPr>
          <p:nvPr/>
        </p:nvPicPr>
        <p:blipFill>
          <a:blip r:embed="rId7"/>
          <a:stretch>
            <a:fillRect/>
          </a:stretch>
        </p:blipFill>
        <p:spPr>
          <a:xfrm>
            <a:off x="777240" y="3730752"/>
            <a:ext cx="274320" cy="274320"/>
          </a:xfrm>
          <a:prstGeom prst="rect">
            <a:avLst/>
          </a:prstGeom>
        </p:spPr>
      </p:pic>
      <p:sp>
        <p:nvSpPr>
          <p:cNvPr id="863" name="TextBox 862"/>
          <p:cNvSpPr txBox="1"/>
          <p:nvPr/>
        </p:nvSpPr>
        <p:spPr>
          <a:xfrm>
            <a:off x="1143000" y="3657600"/>
            <a:ext cx="2651760" cy="411480"/>
          </a:xfrm>
          <a:prstGeom prst="rect">
            <a:avLst/>
          </a:prstGeom>
          <a:noFill/>
        </p:spPr>
        <p:txBody>
          <a:bodyPr wrap="square" lIns="0" tIns="0" rIns="0" bIns="0" anchor="ctr">
            <a:noAutofit/>
          </a:bodyPr>
          <a:lstStyle/>
          <a:p>
            <a:pPr algn="l"/>
            <a:r>
              <a:rPr sz="1300" b="1" i="0">
                <a:solidFill>
                  <a:srgbClr val="FFFFFF"/>
                </a:solidFill>
              </a:rPr>
              <a:t>Live joint angles</a:t>
            </a:r>
          </a:p>
        </p:txBody>
      </p:sp>
      <p:pic>
        <p:nvPicPr>
          <p:cNvPr id="864" name="Picture 863" descr="image.jpg"/>
          <p:cNvPicPr>
            <a:picLocks noChangeAspect="1"/>
          </p:cNvPicPr>
          <p:nvPr/>
        </p:nvPicPr>
        <p:blipFill>
          <a:blip r:embed="rId8"/>
          <a:srcRect t="22544" r="5473" b="7166"/>
          <a:stretch>
            <a:fillRect/>
          </a:stretch>
        </p:blipFill>
        <p:spPr>
          <a:xfrm>
            <a:off x="4279392" y="1600200"/>
            <a:ext cx="3566160" cy="2651760"/>
          </a:xfrm>
          <a:prstGeom prst="rect">
            <a:avLst/>
          </a:prstGeom>
        </p:spPr>
      </p:pic>
      <p:sp>
        <p:nvSpPr>
          <p:cNvPr id="865" name="Rounded Rectangle 864"/>
          <p:cNvSpPr/>
          <p:nvPr/>
        </p:nvSpPr>
        <p:spPr>
          <a:xfrm>
            <a:off x="4462272" y="3657600"/>
            <a:ext cx="3200400" cy="411480"/>
          </a:xfrm>
          <a:prstGeom prst="roundRect">
            <a:avLst>
              <a:gd name="adj" fmla="val 50000"/>
            </a:avLst>
          </a:prstGeom>
          <a:solidFill>
            <a:srgbClr val="61223B">
              <a:alpha val="90000"/>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pic>
        <p:nvPicPr>
          <p:cNvPr id="866" name="Picture 865" descr="FaChartLine_g.png"/>
          <p:cNvPicPr>
            <a:picLocks noChangeAspect="1"/>
          </p:cNvPicPr>
          <p:nvPr/>
        </p:nvPicPr>
        <p:blipFill>
          <a:blip r:embed="rId7"/>
          <a:stretch>
            <a:fillRect/>
          </a:stretch>
        </p:blipFill>
        <p:spPr>
          <a:xfrm>
            <a:off x="4599431" y="3730752"/>
            <a:ext cx="274320" cy="274320"/>
          </a:xfrm>
          <a:prstGeom prst="rect">
            <a:avLst/>
          </a:prstGeom>
        </p:spPr>
      </p:pic>
      <p:sp>
        <p:nvSpPr>
          <p:cNvPr id="867" name="TextBox 866"/>
          <p:cNvSpPr txBox="1"/>
          <p:nvPr/>
        </p:nvSpPr>
        <p:spPr>
          <a:xfrm>
            <a:off x="4965192" y="3657600"/>
            <a:ext cx="2651760" cy="411480"/>
          </a:xfrm>
          <a:prstGeom prst="rect">
            <a:avLst/>
          </a:prstGeom>
          <a:noFill/>
        </p:spPr>
        <p:txBody>
          <a:bodyPr wrap="square" lIns="0" tIns="0" rIns="0" bIns="0" anchor="ctr">
            <a:noAutofit/>
          </a:bodyPr>
          <a:lstStyle/>
          <a:p>
            <a:pPr algn="l"/>
            <a:r>
              <a:rPr sz="1300" b="1" i="0">
                <a:solidFill>
                  <a:srgbClr val="FFFFFF"/>
                </a:solidFill>
              </a:rPr>
              <a:t>Jump &amp; landing metrics</a:t>
            </a:r>
          </a:p>
        </p:txBody>
      </p:sp>
      <p:pic>
        <p:nvPicPr>
          <p:cNvPr id="868" name="Picture 867" descr="image.jpg"/>
          <p:cNvPicPr>
            <a:picLocks noChangeAspect="1"/>
          </p:cNvPicPr>
          <p:nvPr/>
        </p:nvPicPr>
        <p:blipFill>
          <a:blip r:embed="rId9"/>
          <a:srcRect t="13233" b="12409"/>
          <a:stretch>
            <a:fillRect/>
          </a:stretch>
        </p:blipFill>
        <p:spPr>
          <a:xfrm>
            <a:off x="8101583" y="1600200"/>
            <a:ext cx="3566160" cy="2651760"/>
          </a:xfrm>
          <a:prstGeom prst="rect">
            <a:avLst/>
          </a:prstGeom>
        </p:spPr>
      </p:pic>
      <p:sp>
        <p:nvSpPr>
          <p:cNvPr id="869" name="Rounded Rectangle 868"/>
          <p:cNvSpPr/>
          <p:nvPr/>
        </p:nvSpPr>
        <p:spPr>
          <a:xfrm>
            <a:off x="8284463" y="3657600"/>
            <a:ext cx="3200400" cy="411480"/>
          </a:xfrm>
          <a:prstGeom prst="roundRect">
            <a:avLst>
              <a:gd name="adj" fmla="val 50000"/>
            </a:avLst>
          </a:prstGeom>
          <a:solidFill>
            <a:srgbClr val="61223B">
              <a:alpha val="90000"/>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endParaRPr/>
          </a:p>
        </p:txBody>
      </p:sp>
      <p:pic>
        <p:nvPicPr>
          <p:cNvPr id="870" name="Picture 869" descr="FaChartLine_g.png"/>
          <p:cNvPicPr>
            <a:picLocks noChangeAspect="1"/>
          </p:cNvPicPr>
          <p:nvPr/>
        </p:nvPicPr>
        <p:blipFill>
          <a:blip r:embed="rId7"/>
          <a:stretch>
            <a:fillRect/>
          </a:stretch>
        </p:blipFill>
        <p:spPr>
          <a:xfrm>
            <a:off x="8421624" y="3730752"/>
            <a:ext cx="274320" cy="274320"/>
          </a:xfrm>
          <a:prstGeom prst="rect">
            <a:avLst/>
          </a:prstGeom>
        </p:spPr>
      </p:pic>
      <p:sp>
        <p:nvSpPr>
          <p:cNvPr id="871" name="TextBox 870"/>
          <p:cNvSpPr txBox="1"/>
          <p:nvPr/>
        </p:nvSpPr>
        <p:spPr>
          <a:xfrm>
            <a:off x="8787384" y="3657600"/>
            <a:ext cx="2651760" cy="411480"/>
          </a:xfrm>
          <a:prstGeom prst="rect">
            <a:avLst/>
          </a:prstGeom>
          <a:noFill/>
        </p:spPr>
        <p:txBody>
          <a:bodyPr wrap="square" lIns="0" tIns="0" rIns="0" bIns="0" anchor="ctr">
            <a:noAutofit/>
          </a:bodyPr>
          <a:lstStyle/>
          <a:p>
            <a:pPr algn="l"/>
            <a:r>
              <a:rPr sz="1300" b="1" i="0">
                <a:solidFill>
                  <a:srgbClr val="FFFFFF"/>
                </a:solidFill>
              </a:rPr>
              <a:t>Progress over sessions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p49"/>
          <p:cNvSpPr txBox="1">
            <a:spLocks noGrp="1"/>
          </p:cNvSpPr>
          <p:nvPr>
            <p:ph type="title"/>
          </p:nvPr>
        </p:nvSpPr>
        <p:spPr>
          <a:xfrm>
            <a:off x="347907" y="266387"/>
            <a:ext cx="8903670" cy="101917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3200"/>
              <a:buFont typeface="Trebuchet MS"/>
              <a:buNone/>
            </a:pPr>
            <a:r>
              <a:rPr lang="en-US" sz="3600" b="1" i="0" dirty="0">
                <a:solidFill>
                  <a:schemeClr val="accent1"/>
                </a:solidFill>
                <a:latin typeface="Trebuchet MS"/>
                <a:ea typeface="Trebuchet MS"/>
                <a:cs typeface="Trebuchet MS"/>
                <a:sym typeface="Trebuchet MS"/>
              </a:rPr>
              <a:t>The team</a:t>
            </a:r>
            <a:endParaRPr sz="3600" dirty="0"/>
          </a:p>
        </p:txBody>
      </p:sp>
      <p:sp>
        <p:nvSpPr>
          <p:cNvPr id="880" name="Google Shape;880;p49"/>
          <p:cNvSpPr txBox="1"/>
          <p:nvPr/>
        </p:nvSpPr>
        <p:spPr>
          <a:xfrm>
            <a:off x="2695903" y="5095415"/>
            <a:ext cx="4206240" cy="10515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1400" b="1" i="0">
                <a:solidFill>
                  <a:srgbClr val="61223B"/>
                </a:solidFill>
                <a:latin typeface="Trebuchet MS"/>
                <a:ea typeface="Trebuchet MS"/>
                <a:cs typeface="Trebuchet MS"/>
                <a:sym typeface="Trebuchet MS"/>
              </a:rPr>
              <a:t>[</a:t>
            </a:r>
            <a:r>
              <a:rPr lang="en-US" b="1">
                <a:solidFill>
                  <a:srgbClr val="61223B"/>
                </a:solidFill>
                <a:latin typeface="Trebuchet MS"/>
                <a:ea typeface="Trebuchet MS"/>
                <a:cs typeface="Trebuchet MS"/>
                <a:sym typeface="Trebuchet MS"/>
              </a:rPr>
              <a:t>rptheart</a:t>
            </a:r>
            <a:r>
              <a:rPr lang="en-US" sz="1400" b="1" i="0">
                <a:solidFill>
                  <a:srgbClr val="61223B"/>
                </a:solidFill>
                <a:latin typeface="Trebuchet MS"/>
                <a:ea typeface="Trebuchet MS"/>
                <a:cs typeface="Trebuchet MS"/>
                <a:sym typeface="Trebuchet MS"/>
              </a:rPr>
              <a:t>@sun.ac.za]</a:t>
            </a:r>
            <a:endParaRPr/>
          </a:p>
          <a:p>
            <a:pPr marL="0" marR="0" lvl="0" indent="0" algn="l" rtl="0">
              <a:spcBef>
                <a:spcPts val="0"/>
              </a:spcBef>
              <a:spcAft>
                <a:spcPts val="0"/>
              </a:spcAft>
              <a:buNone/>
            </a:pPr>
            <a:r>
              <a:rPr lang="en-US" sz="1400" b="0" i="0">
                <a:solidFill>
                  <a:srgbClr val="4D5356"/>
                </a:solidFill>
                <a:latin typeface="Trebuchet MS"/>
                <a:ea typeface="Trebuchet MS"/>
                <a:cs typeface="Trebuchet MS"/>
                <a:sym typeface="Trebuchet MS"/>
              </a:rPr>
              <a:t>QR → </a:t>
            </a:r>
            <a:r>
              <a:rPr lang="en-US">
                <a:solidFill>
                  <a:srgbClr val="4D5356"/>
                </a:solidFill>
                <a:latin typeface="Trebuchet MS"/>
                <a:ea typeface="Trebuchet MS"/>
                <a:cs typeface="Trebuchet MS"/>
                <a:sym typeface="Trebuchet MS"/>
              </a:rPr>
              <a:t>supervisor</a:t>
            </a:r>
            <a:r>
              <a:rPr lang="en-US" sz="1400" b="0" i="0">
                <a:solidFill>
                  <a:srgbClr val="4D5356"/>
                </a:solidFill>
                <a:latin typeface="Trebuchet MS"/>
                <a:ea typeface="Trebuchet MS"/>
                <a:cs typeface="Trebuchet MS"/>
                <a:sym typeface="Trebuchet MS"/>
              </a:rPr>
              <a:t> page / </a:t>
            </a:r>
            <a:r>
              <a:rPr lang="en-US">
                <a:solidFill>
                  <a:srgbClr val="4D5356"/>
                </a:solidFill>
                <a:latin typeface="Trebuchet MS"/>
                <a:ea typeface="Trebuchet MS"/>
                <a:cs typeface="Trebuchet MS"/>
                <a:sym typeface="Trebuchet MS"/>
              </a:rPr>
              <a:t>datasets</a:t>
            </a:r>
            <a:r>
              <a:rPr lang="en-US" sz="1400" b="0" i="0">
                <a:solidFill>
                  <a:srgbClr val="4D5356"/>
                </a:solidFill>
                <a:latin typeface="Trebuchet MS"/>
                <a:ea typeface="Trebuchet MS"/>
                <a:cs typeface="Trebuchet MS"/>
                <a:sym typeface="Trebuchet MS"/>
              </a:rPr>
              <a:t> / </a:t>
            </a:r>
            <a:r>
              <a:rPr lang="en-US">
                <a:solidFill>
                  <a:srgbClr val="4D5356"/>
                </a:solidFill>
                <a:latin typeface="Trebuchet MS"/>
                <a:ea typeface="Trebuchet MS"/>
                <a:cs typeface="Trebuchet MS"/>
                <a:sym typeface="Trebuchet MS"/>
              </a:rPr>
              <a:t>papers</a:t>
            </a:r>
            <a:endParaRPr/>
          </a:p>
        </p:txBody>
      </p:sp>
      <p:pic>
        <p:nvPicPr>
          <p:cNvPr id="2" name="Picture 1">
            <a:extLst>
              <a:ext uri="{FF2B5EF4-FFF2-40B4-BE49-F238E27FC236}">
                <a16:creationId xmlns:a16="http://schemas.microsoft.com/office/drawing/2014/main" id="{4CED8246-AEA7-4F0D-4CB4-53C36B8C2292}"/>
              </a:ext>
            </a:extLst>
          </p:cNvPr>
          <p:cNvPicPr>
            <a:picLocks noChangeAspect="1"/>
          </p:cNvPicPr>
          <p:nvPr/>
        </p:nvPicPr>
        <p:blipFill>
          <a:blip r:embed="rId3"/>
          <a:stretch>
            <a:fillRect/>
          </a:stretch>
        </p:blipFill>
        <p:spPr>
          <a:xfrm>
            <a:off x="2930912" y="1926226"/>
            <a:ext cx="2075793" cy="26669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A person with a beard and glasses smiling&#10;&#10;AI-generated content may be incorrect.">
            <a:extLst>
              <a:ext uri="{FF2B5EF4-FFF2-40B4-BE49-F238E27FC236}">
                <a16:creationId xmlns:a16="http://schemas.microsoft.com/office/drawing/2014/main" id="{C13284A2-633D-5180-520F-D789A717C72B}"/>
              </a:ext>
            </a:extLst>
          </p:cNvPr>
          <p:cNvPicPr>
            <a:picLocks noChangeAspect="1"/>
          </p:cNvPicPr>
          <p:nvPr/>
        </p:nvPicPr>
        <p:blipFill>
          <a:blip r:embed="rId4"/>
          <a:srcRect l="16260" t="-396" r="602" b="24309"/>
          <a:stretch>
            <a:fillRect/>
          </a:stretch>
        </p:blipFill>
        <p:spPr>
          <a:xfrm>
            <a:off x="667513" y="1914197"/>
            <a:ext cx="1961607" cy="26688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1FBBCAD5-7375-012C-8879-A69D6812A862}"/>
              </a:ext>
            </a:extLst>
          </p:cNvPr>
          <p:cNvPicPr>
            <a:picLocks noChangeAspect="1"/>
          </p:cNvPicPr>
          <p:nvPr/>
        </p:nvPicPr>
        <p:blipFill>
          <a:blip r:embed="rId5"/>
          <a:stretch>
            <a:fillRect/>
          </a:stretch>
        </p:blipFill>
        <p:spPr>
          <a:xfrm>
            <a:off x="5298100" y="1926225"/>
            <a:ext cx="2070846" cy="2666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Google Shape;870;p49">
            <a:extLst>
              <a:ext uri="{FF2B5EF4-FFF2-40B4-BE49-F238E27FC236}">
                <a16:creationId xmlns:a16="http://schemas.microsoft.com/office/drawing/2014/main" id="{A433BAD3-3046-AB02-7D9E-0382BE3EC031}"/>
              </a:ext>
            </a:extLst>
          </p:cNvPr>
          <p:cNvSpPr txBox="1"/>
          <p:nvPr/>
        </p:nvSpPr>
        <p:spPr>
          <a:xfrm>
            <a:off x="611206" y="1297177"/>
            <a:ext cx="2195535" cy="270858"/>
          </a:xfrm>
          <a:prstGeom prst="rect">
            <a:avLst/>
          </a:prstGeom>
          <a:noFill/>
          <a:ln>
            <a:noFill/>
          </a:ln>
        </p:spPr>
        <p:txBody>
          <a:bodyPr spcFirstLastPara="1" wrap="square" lIns="0" tIns="0" rIns="0" bIns="0" anchor="t" anchorCtr="0">
            <a:noAutofit/>
          </a:bodyPr>
          <a:lstStyle/>
          <a:p>
            <a:r>
              <a:rPr lang="en-US" sz="1600">
                <a:solidFill>
                  <a:srgbClr val="4D5356"/>
                </a:solidFill>
                <a:latin typeface="Trebuchet MS"/>
                <a:sym typeface="Trebuchet MS"/>
              </a:rPr>
              <a:t>A/Prof </a:t>
            </a:r>
            <a:r>
              <a:rPr lang="en-US" sz="1600" err="1">
                <a:solidFill>
                  <a:srgbClr val="4D5356"/>
                </a:solidFill>
                <a:latin typeface="Trebuchet MS"/>
                <a:sym typeface="Trebuchet MS"/>
              </a:rPr>
              <a:t>Rensu</a:t>
            </a:r>
            <a:r>
              <a:rPr lang="en-US" sz="1600">
                <a:solidFill>
                  <a:srgbClr val="4D5356"/>
                </a:solidFill>
                <a:latin typeface="Trebuchet MS"/>
                <a:sym typeface="Trebuchet MS"/>
              </a:rPr>
              <a:t> P. Theart</a:t>
            </a:r>
            <a:endParaRPr lang="en-US" sz="1600">
              <a:solidFill>
                <a:srgbClr val="4D5356"/>
              </a:solidFill>
              <a:latin typeface="Trebuchet MS"/>
            </a:endParaRPr>
          </a:p>
        </p:txBody>
      </p:sp>
      <p:sp>
        <p:nvSpPr>
          <p:cNvPr id="6" name="Google Shape;870;p49">
            <a:extLst>
              <a:ext uri="{FF2B5EF4-FFF2-40B4-BE49-F238E27FC236}">
                <a16:creationId xmlns:a16="http://schemas.microsoft.com/office/drawing/2014/main" id="{4C714A4F-2926-9B0D-030E-E792F9AFE078}"/>
              </a:ext>
            </a:extLst>
          </p:cNvPr>
          <p:cNvSpPr txBox="1"/>
          <p:nvPr/>
        </p:nvSpPr>
        <p:spPr>
          <a:xfrm>
            <a:off x="1231551" y="1564989"/>
            <a:ext cx="1013460" cy="280627"/>
          </a:xfrm>
          <a:prstGeom prst="rect">
            <a:avLst/>
          </a:prstGeom>
          <a:noFill/>
          <a:ln>
            <a:noFill/>
          </a:ln>
        </p:spPr>
        <p:txBody>
          <a:bodyPr spcFirstLastPara="1" wrap="square" lIns="0" tIns="0" rIns="0" bIns="0" anchor="t" anchorCtr="0">
            <a:noAutofit/>
          </a:bodyPr>
          <a:lstStyle/>
          <a:p>
            <a:r>
              <a:rPr lang="en-US" i="1">
                <a:solidFill>
                  <a:srgbClr val="4D5356"/>
                </a:solidFill>
                <a:latin typeface="Trebuchet MS"/>
                <a:sym typeface="Trebuchet MS"/>
              </a:rPr>
              <a:t>Supervisor</a:t>
            </a:r>
            <a:endParaRPr lang="en-US" i="1"/>
          </a:p>
        </p:txBody>
      </p:sp>
      <p:sp>
        <p:nvSpPr>
          <p:cNvPr id="9" name="Google Shape;870;p49">
            <a:extLst>
              <a:ext uri="{FF2B5EF4-FFF2-40B4-BE49-F238E27FC236}">
                <a16:creationId xmlns:a16="http://schemas.microsoft.com/office/drawing/2014/main" id="{7EDE0CED-38FB-09DC-592F-D6A12BB62CC2}"/>
              </a:ext>
            </a:extLst>
          </p:cNvPr>
          <p:cNvSpPr txBox="1"/>
          <p:nvPr/>
        </p:nvSpPr>
        <p:spPr>
          <a:xfrm>
            <a:off x="2792834" y="1297178"/>
            <a:ext cx="2346960" cy="280627"/>
          </a:xfrm>
          <a:prstGeom prst="rect">
            <a:avLst/>
          </a:prstGeom>
          <a:noFill/>
          <a:ln>
            <a:noFill/>
          </a:ln>
        </p:spPr>
        <p:txBody>
          <a:bodyPr spcFirstLastPara="1" wrap="square" lIns="0" tIns="0" rIns="0" bIns="0" anchor="t" anchorCtr="0">
            <a:noAutofit/>
          </a:bodyPr>
          <a:lstStyle/>
          <a:p>
            <a:r>
              <a:rPr lang="en-US" sz="1600">
                <a:solidFill>
                  <a:srgbClr val="4D5356"/>
                </a:solidFill>
                <a:latin typeface="Trebuchet MS"/>
                <a:sym typeface="Trebuchet MS"/>
              </a:rPr>
              <a:t>Chris Schreuder-</a:t>
            </a:r>
            <a:r>
              <a:rPr lang="en-US" sz="1600" err="1">
                <a:solidFill>
                  <a:srgbClr val="4D5356"/>
                </a:solidFill>
                <a:latin typeface="Trebuchet MS"/>
                <a:sym typeface="Trebuchet MS"/>
              </a:rPr>
              <a:t>Sciocatti</a:t>
            </a:r>
            <a:endParaRPr lang="en-US" err="1"/>
          </a:p>
        </p:txBody>
      </p:sp>
      <p:sp>
        <p:nvSpPr>
          <p:cNvPr id="10" name="Google Shape;870;p49">
            <a:extLst>
              <a:ext uri="{FF2B5EF4-FFF2-40B4-BE49-F238E27FC236}">
                <a16:creationId xmlns:a16="http://schemas.microsoft.com/office/drawing/2014/main" id="{4F283282-CFDB-E756-1422-8F8030505661}"/>
              </a:ext>
            </a:extLst>
          </p:cNvPr>
          <p:cNvSpPr txBox="1"/>
          <p:nvPr/>
        </p:nvSpPr>
        <p:spPr>
          <a:xfrm>
            <a:off x="3462868" y="1579645"/>
            <a:ext cx="1013460" cy="280627"/>
          </a:xfrm>
          <a:prstGeom prst="rect">
            <a:avLst/>
          </a:prstGeom>
          <a:noFill/>
          <a:ln>
            <a:noFill/>
          </a:ln>
        </p:spPr>
        <p:txBody>
          <a:bodyPr spcFirstLastPara="1" wrap="square" lIns="0" tIns="0" rIns="0" bIns="0" anchor="t" anchorCtr="0">
            <a:noAutofit/>
          </a:bodyPr>
          <a:lstStyle/>
          <a:p>
            <a:r>
              <a:rPr lang="en-US" i="1">
                <a:solidFill>
                  <a:srgbClr val="4D5356"/>
                </a:solidFill>
                <a:latin typeface="Trebuchet MS"/>
                <a:sym typeface="Trebuchet MS"/>
              </a:rPr>
              <a:t>PhD Student</a:t>
            </a:r>
            <a:endParaRPr lang="en-US"/>
          </a:p>
        </p:txBody>
      </p:sp>
      <p:sp>
        <p:nvSpPr>
          <p:cNvPr id="11" name="Google Shape;870;p49">
            <a:extLst>
              <a:ext uri="{FF2B5EF4-FFF2-40B4-BE49-F238E27FC236}">
                <a16:creationId xmlns:a16="http://schemas.microsoft.com/office/drawing/2014/main" id="{FC1D62DB-1803-7B2F-D8FB-31F36ADEFD0B}"/>
              </a:ext>
            </a:extLst>
          </p:cNvPr>
          <p:cNvSpPr txBox="1"/>
          <p:nvPr/>
        </p:nvSpPr>
        <p:spPr>
          <a:xfrm>
            <a:off x="5430161" y="1297177"/>
            <a:ext cx="1808305" cy="254351"/>
          </a:xfrm>
          <a:prstGeom prst="rect">
            <a:avLst/>
          </a:prstGeom>
          <a:noFill/>
          <a:ln>
            <a:noFill/>
          </a:ln>
        </p:spPr>
        <p:txBody>
          <a:bodyPr spcFirstLastPara="1" wrap="square" lIns="0" tIns="0" rIns="0" bIns="0" anchor="t" anchorCtr="0">
            <a:noAutofit/>
          </a:bodyPr>
          <a:lstStyle/>
          <a:p>
            <a:r>
              <a:rPr lang="en-US" sz="1600">
                <a:solidFill>
                  <a:srgbClr val="4D5356"/>
                </a:solidFill>
                <a:latin typeface="Trebuchet MS"/>
                <a:sym typeface="Trebuchet MS"/>
              </a:rPr>
              <a:t>Keagan </a:t>
            </a:r>
            <a:r>
              <a:rPr lang="en-US" sz="1600">
                <a:solidFill>
                  <a:srgbClr val="4D5356"/>
                </a:solidFill>
                <a:latin typeface="Trebuchet MS"/>
              </a:rPr>
              <a:t>Ellenberger</a:t>
            </a:r>
            <a:endParaRPr lang="en-US"/>
          </a:p>
        </p:txBody>
      </p:sp>
      <p:sp>
        <p:nvSpPr>
          <p:cNvPr id="12" name="Google Shape;870;p49">
            <a:extLst>
              <a:ext uri="{FF2B5EF4-FFF2-40B4-BE49-F238E27FC236}">
                <a16:creationId xmlns:a16="http://schemas.microsoft.com/office/drawing/2014/main" id="{7B81A920-669F-7B95-4C31-2301D5B8651C}"/>
              </a:ext>
            </a:extLst>
          </p:cNvPr>
          <p:cNvSpPr txBox="1"/>
          <p:nvPr/>
        </p:nvSpPr>
        <p:spPr>
          <a:xfrm>
            <a:off x="5646939" y="1579642"/>
            <a:ext cx="1368181" cy="267491"/>
          </a:xfrm>
          <a:prstGeom prst="rect">
            <a:avLst/>
          </a:prstGeom>
          <a:noFill/>
          <a:ln>
            <a:noFill/>
          </a:ln>
        </p:spPr>
        <p:txBody>
          <a:bodyPr spcFirstLastPara="1" wrap="square" lIns="0" tIns="0" rIns="0" bIns="0" anchor="t" anchorCtr="0">
            <a:noAutofit/>
          </a:bodyPr>
          <a:lstStyle/>
          <a:p>
            <a:r>
              <a:rPr lang="en-US" i="1">
                <a:solidFill>
                  <a:srgbClr val="4D5356"/>
                </a:solidFill>
                <a:latin typeface="Trebuchet MS"/>
                <a:sym typeface="Trebuchet MS"/>
              </a:rPr>
              <a:t>Masters Student</a:t>
            </a:r>
            <a:endParaRPr lang="en-US"/>
          </a:p>
        </p:txBody>
      </p:sp>
      <p:pic>
        <p:nvPicPr>
          <p:cNvPr id="13" name="Graphic 12">
            <a:extLst>
              <a:ext uri="{FF2B5EF4-FFF2-40B4-BE49-F238E27FC236}">
                <a16:creationId xmlns:a16="http://schemas.microsoft.com/office/drawing/2014/main" id="{7A9353CE-3188-B2D6-DDEC-7AAB988AE55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2651" y="4761186"/>
            <a:ext cx="1717128" cy="1717129"/>
          </a:xfrm>
          <a:prstGeom prst="rect">
            <a:avLst/>
          </a:prstGeom>
        </p:spPr>
      </p:pic>
      <p:pic>
        <p:nvPicPr>
          <p:cNvPr id="7" name="Picture 6">
            <a:extLst>
              <a:ext uri="{FF2B5EF4-FFF2-40B4-BE49-F238E27FC236}">
                <a16:creationId xmlns:a16="http://schemas.microsoft.com/office/drawing/2014/main" id="{8EC079C9-FB43-D44F-A626-8708C0B0F3CB}"/>
              </a:ext>
            </a:extLst>
          </p:cNvPr>
          <p:cNvPicPr>
            <a:picLocks noChangeAspect="1"/>
          </p:cNvPicPr>
          <p:nvPr/>
        </p:nvPicPr>
        <p:blipFill>
          <a:blip r:embed="rId7"/>
          <a:srcRect l="28755" r="28636" b="57391"/>
          <a:stretch>
            <a:fillRect/>
          </a:stretch>
        </p:blipFill>
        <p:spPr>
          <a:xfrm>
            <a:off x="7651946" y="1926225"/>
            <a:ext cx="1775221" cy="2666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Google Shape;870;p49">
            <a:extLst>
              <a:ext uri="{FF2B5EF4-FFF2-40B4-BE49-F238E27FC236}">
                <a16:creationId xmlns:a16="http://schemas.microsoft.com/office/drawing/2014/main" id="{A7878BB3-889E-4CC7-1C29-E52BE72683DF}"/>
              </a:ext>
            </a:extLst>
          </p:cNvPr>
          <p:cNvSpPr txBox="1"/>
          <p:nvPr/>
        </p:nvSpPr>
        <p:spPr>
          <a:xfrm>
            <a:off x="7852973" y="1297178"/>
            <a:ext cx="1808305" cy="254351"/>
          </a:xfrm>
          <a:prstGeom prst="rect">
            <a:avLst/>
          </a:prstGeom>
          <a:noFill/>
          <a:ln>
            <a:noFill/>
          </a:ln>
        </p:spPr>
        <p:txBody>
          <a:bodyPr spcFirstLastPara="1" wrap="square" lIns="0" tIns="0" rIns="0" bIns="0" anchor="t" anchorCtr="0">
            <a:noAutofit/>
          </a:bodyPr>
          <a:lstStyle/>
          <a:p>
            <a:r>
              <a:rPr lang="en-US" sz="1600">
                <a:solidFill>
                  <a:srgbClr val="4D5356"/>
                </a:solidFill>
                <a:latin typeface="Trebuchet MS"/>
                <a:sym typeface="Trebuchet MS"/>
              </a:rPr>
              <a:t>Kadhan Olivier</a:t>
            </a:r>
            <a:endParaRPr lang="en-US"/>
          </a:p>
        </p:txBody>
      </p:sp>
      <p:sp>
        <p:nvSpPr>
          <p:cNvPr id="14" name="Google Shape;870;p49">
            <a:extLst>
              <a:ext uri="{FF2B5EF4-FFF2-40B4-BE49-F238E27FC236}">
                <a16:creationId xmlns:a16="http://schemas.microsoft.com/office/drawing/2014/main" id="{536BA65A-55AB-3D71-33ED-F72CBEE8A067}"/>
              </a:ext>
            </a:extLst>
          </p:cNvPr>
          <p:cNvSpPr txBox="1"/>
          <p:nvPr/>
        </p:nvSpPr>
        <p:spPr>
          <a:xfrm>
            <a:off x="7852973" y="1579642"/>
            <a:ext cx="1368181" cy="267491"/>
          </a:xfrm>
          <a:prstGeom prst="rect">
            <a:avLst/>
          </a:prstGeom>
          <a:noFill/>
          <a:ln>
            <a:noFill/>
          </a:ln>
        </p:spPr>
        <p:txBody>
          <a:bodyPr spcFirstLastPara="1" wrap="square" lIns="0" tIns="0" rIns="0" bIns="0" anchor="t" anchorCtr="0">
            <a:noAutofit/>
          </a:bodyPr>
          <a:lstStyle/>
          <a:p>
            <a:r>
              <a:rPr lang="en-US" i="1">
                <a:solidFill>
                  <a:srgbClr val="4D5356"/>
                </a:solidFill>
                <a:latin typeface="Trebuchet MS"/>
                <a:sym typeface="Trebuchet MS"/>
              </a:rPr>
              <a:t>Masters Student</a:t>
            </a:r>
            <a:endParaRPr lang="en-US"/>
          </a:p>
        </p:txBody>
      </p:sp>
      <p:pic>
        <p:nvPicPr>
          <p:cNvPr id="16" name="Picture 15">
            <a:extLst>
              <a:ext uri="{FF2B5EF4-FFF2-40B4-BE49-F238E27FC236}">
                <a16:creationId xmlns:a16="http://schemas.microsoft.com/office/drawing/2014/main" id="{903C906E-85DA-FF16-9674-C4B0665C11FC}"/>
              </a:ext>
            </a:extLst>
          </p:cNvPr>
          <p:cNvPicPr>
            <a:picLocks noChangeAspect="1"/>
          </p:cNvPicPr>
          <p:nvPr/>
        </p:nvPicPr>
        <p:blipFill>
          <a:blip r:embed="rId8"/>
          <a:srcRect l="16719" r="16719"/>
          <a:stretch/>
        </p:blipFill>
        <p:spPr>
          <a:xfrm>
            <a:off x="9749266" y="1926225"/>
            <a:ext cx="1775221" cy="2666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Google Shape;870;p49">
            <a:extLst>
              <a:ext uri="{FF2B5EF4-FFF2-40B4-BE49-F238E27FC236}">
                <a16:creationId xmlns:a16="http://schemas.microsoft.com/office/drawing/2014/main" id="{04EC46E0-B044-1926-DED1-B1E46FB067DE}"/>
              </a:ext>
            </a:extLst>
          </p:cNvPr>
          <p:cNvSpPr txBox="1"/>
          <p:nvPr/>
        </p:nvSpPr>
        <p:spPr>
          <a:xfrm>
            <a:off x="9951645" y="1310638"/>
            <a:ext cx="1808305" cy="254351"/>
          </a:xfrm>
          <a:prstGeom prst="rect">
            <a:avLst/>
          </a:prstGeom>
          <a:noFill/>
          <a:ln>
            <a:noFill/>
          </a:ln>
        </p:spPr>
        <p:txBody>
          <a:bodyPr spcFirstLastPara="1" wrap="square" lIns="0" tIns="0" rIns="0" bIns="0" anchor="t" anchorCtr="0">
            <a:noAutofit/>
          </a:bodyPr>
          <a:lstStyle/>
          <a:p>
            <a:r>
              <a:rPr lang="en-US" sz="1600" dirty="0">
                <a:solidFill>
                  <a:srgbClr val="4D5356"/>
                </a:solidFill>
                <a:latin typeface="Trebuchet MS"/>
                <a:sym typeface="Trebuchet MS"/>
              </a:rPr>
              <a:t>Sofia Goedhart</a:t>
            </a:r>
            <a:endParaRPr lang="en-US" dirty="0"/>
          </a:p>
        </p:txBody>
      </p:sp>
      <p:sp>
        <p:nvSpPr>
          <p:cNvPr id="20" name="Google Shape;870;p49">
            <a:extLst>
              <a:ext uri="{FF2B5EF4-FFF2-40B4-BE49-F238E27FC236}">
                <a16:creationId xmlns:a16="http://schemas.microsoft.com/office/drawing/2014/main" id="{E31D80FD-EC1E-7861-8023-8175437BB3F8}"/>
              </a:ext>
            </a:extLst>
          </p:cNvPr>
          <p:cNvSpPr txBox="1"/>
          <p:nvPr/>
        </p:nvSpPr>
        <p:spPr>
          <a:xfrm>
            <a:off x="9871922" y="1568027"/>
            <a:ext cx="1708872" cy="267491"/>
          </a:xfrm>
          <a:prstGeom prst="rect">
            <a:avLst/>
          </a:prstGeom>
          <a:noFill/>
          <a:ln>
            <a:noFill/>
          </a:ln>
        </p:spPr>
        <p:txBody>
          <a:bodyPr spcFirstLastPara="1" wrap="square" lIns="0" tIns="0" rIns="0" bIns="0" anchor="t" anchorCtr="0">
            <a:noAutofit/>
          </a:bodyPr>
          <a:lstStyle/>
          <a:p>
            <a:r>
              <a:rPr lang="en-US" i="1" dirty="0">
                <a:solidFill>
                  <a:srgbClr val="4D5356"/>
                </a:solidFill>
                <a:latin typeface="Trebuchet MS"/>
                <a:sym typeface="Trebuchet MS"/>
              </a:rPr>
              <a:t>Final Year Student</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C20A4BF2-FB85-7154-403A-98120FC36A27}"/>
              </a:ext>
            </a:extLst>
          </p:cNvPr>
          <p:cNvPicPr>
            <a:picLocks noGrp="1" noChangeAspect="1"/>
          </p:cNvPicPr>
          <p:nvPr>
            <p:ph type="pic" sz="quarter" idx="11"/>
          </p:nvPr>
        </p:nvPicPr>
        <p:blipFill>
          <a:blip r:embed="rId3"/>
          <a:srcRect t="7771" b="7771"/>
          <a:stretch>
            <a:fillRect/>
          </a:stretch>
        </p:blipFill>
        <p:spPr>
          <a:prstGeom prst="rect">
            <a:avLst/>
          </a:prstGeom>
          <a:solidFill>
            <a:srgbClr val="FFFFFF">
              <a:lumMod val="95000"/>
            </a:srgbClr>
          </a:solidFill>
        </p:spPr>
      </p:pic>
      <p:sp>
        <p:nvSpPr>
          <p:cNvPr id="8" name="Gradient overlay">
            <a:extLst>
              <a:ext uri="{FF2B5EF4-FFF2-40B4-BE49-F238E27FC236}">
                <a16:creationId xmlns:a16="http://schemas.microsoft.com/office/drawing/2014/main" id="{5C8CCE4E-9413-B805-787D-34923EF4EADB}"/>
              </a:ext>
            </a:extLst>
          </p:cNvPr>
          <p:cNvSpPr>
            <a:spLocks noGrp="1" noRot="1" noMove="1" noResize="1" noEditPoints="1" noAdjustHandles="1" noChangeArrowheads="1" noChangeShapeType="1"/>
          </p:cNvSpPr>
          <p:nvPr/>
        </p:nvSpPr>
        <p:spPr>
          <a:xfrm rot="10800000">
            <a:off x="0" y="0"/>
            <a:ext cx="12192000" cy="5481563"/>
          </a:xfrm>
          <a:prstGeom prst="rect">
            <a:avLst/>
          </a:prstGeom>
          <a:gradFill flip="none" rotWithShape="1">
            <a:gsLst>
              <a:gs pos="65000">
                <a:schemeClr val="bg1">
                  <a:alpha val="0"/>
                  <a:lumMod val="0"/>
                </a:schemeClr>
              </a:gs>
              <a:gs pos="100000">
                <a:srgbClr val="002060">
                  <a:alpha val="78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SU Logo">
            <a:extLst>
              <a:ext uri="{FF2B5EF4-FFF2-40B4-BE49-F238E27FC236}">
                <a16:creationId xmlns:a16="http://schemas.microsoft.com/office/drawing/2014/main" id="{4B73022E-5F4F-18DD-7759-B0DFF0C308A1}"/>
              </a:ext>
            </a:extLst>
          </p:cNvPr>
          <p:cNvPicPr>
            <a:picLocks noGrp="1" noRot="1" noChangeAspect="1" noMove="1" noResize="1" noEditPoints="1" noAdjustHandles="1" noChangeArrowheads="1" noChangeShapeType="1" noCrop="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228840" y="207438"/>
            <a:ext cx="2757419" cy="1491404"/>
          </a:xfrm>
          <a:prstGeom prst="rect">
            <a:avLst/>
          </a:prstGeom>
        </p:spPr>
      </p:pic>
      <p:sp>
        <p:nvSpPr>
          <p:cNvPr id="3" name="Photo by ...">
            <a:extLst>
              <a:ext uri="{FF2B5EF4-FFF2-40B4-BE49-F238E27FC236}">
                <a16:creationId xmlns:a16="http://schemas.microsoft.com/office/drawing/2014/main" id="{A0FA73F9-9E44-FB66-0804-16DE754A55B0}"/>
              </a:ext>
            </a:extLst>
          </p:cNvPr>
          <p:cNvSpPr txBox="1"/>
          <p:nvPr/>
        </p:nvSpPr>
        <p:spPr>
          <a:xfrm>
            <a:off x="10689903" y="6546486"/>
            <a:ext cx="1433157" cy="230832"/>
          </a:xfrm>
          <a:prstGeom prst="rect">
            <a:avLst/>
          </a:prstGeom>
          <a:noFill/>
        </p:spPr>
        <p:txBody>
          <a:bodyPr wrap="square" rtlCol="0">
            <a:spAutoFit/>
          </a:bodyPr>
          <a:lstStyle/>
          <a:p>
            <a:pPr algn="r"/>
            <a:r>
              <a:rPr lang="en-GB" sz="900">
                <a:solidFill>
                  <a:schemeClr val="bg1">
                    <a:lumMod val="95000"/>
                  </a:schemeClr>
                </a:solidFill>
                <a:latin typeface="Trebuchet MS" panose="020B0703020202090204" pitchFamily="34" charset="0"/>
              </a:rPr>
              <a:t>Photo by Stefan Els</a:t>
            </a:r>
          </a:p>
        </p:txBody>
      </p:sp>
      <p:sp>
        <p:nvSpPr>
          <p:cNvPr id="6" name="SU shape">
            <a:extLst>
              <a:ext uri="{FF2B5EF4-FFF2-40B4-BE49-F238E27FC236}">
                <a16:creationId xmlns:a16="http://schemas.microsoft.com/office/drawing/2014/main" id="{532E9563-8D89-9328-3C96-46F8DD94944D}"/>
              </a:ext>
            </a:extLst>
          </p:cNvPr>
          <p:cNvSpPr/>
          <p:nvPr/>
        </p:nvSpPr>
        <p:spPr>
          <a:xfrm>
            <a:off x="0" y="3860925"/>
            <a:ext cx="4563529" cy="2456861"/>
          </a:xfrm>
          <a:custGeom>
            <a:avLst/>
            <a:gdLst>
              <a:gd name="connsiteX0" fmla="*/ 5261811 w 5261811"/>
              <a:gd name="connsiteY0" fmla="*/ 1294820 h 2832794"/>
              <a:gd name="connsiteX1" fmla="*/ 5261482 w 5261811"/>
              <a:gd name="connsiteY1" fmla="*/ 2158836 h 2832794"/>
              <a:gd name="connsiteX2" fmla="*/ 4586436 w 5261811"/>
              <a:gd name="connsiteY2" fmla="*/ 2832794 h 2832794"/>
              <a:gd name="connsiteX3" fmla="*/ 0 w 5261811"/>
              <a:gd name="connsiteY3" fmla="*/ 2832794 h 2832794"/>
              <a:gd name="connsiteX4" fmla="*/ 0 w 5261811"/>
              <a:gd name="connsiteY4" fmla="*/ 0 h 2832794"/>
              <a:gd name="connsiteX5" fmla="*/ 5261811 w 5261811"/>
              <a:gd name="connsiteY5" fmla="*/ 0 h 2832794"/>
              <a:gd name="connsiteX6" fmla="*/ 5261811 w 5261811"/>
              <a:gd name="connsiteY6" fmla="*/ 1294820 h 283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1811" h="2832794">
                <a:moveTo>
                  <a:pt x="5261811" y="1294820"/>
                </a:moveTo>
                <a:lnTo>
                  <a:pt x="5261482" y="2158836"/>
                </a:lnTo>
                <a:cubicBezTo>
                  <a:pt x="5261373" y="2531067"/>
                  <a:pt x="4959148" y="2832794"/>
                  <a:pt x="4586436" y="2832794"/>
                </a:cubicBezTo>
                <a:lnTo>
                  <a:pt x="0" y="2832794"/>
                </a:lnTo>
                <a:lnTo>
                  <a:pt x="0" y="0"/>
                </a:lnTo>
                <a:lnTo>
                  <a:pt x="5261811" y="0"/>
                </a:lnTo>
                <a:lnTo>
                  <a:pt x="5261811" y="1294820"/>
                </a:lnTo>
                <a:close/>
              </a:path>
            </a:pathLst>
          </a:custGeom>
          <a:solidFill>
            <a:srgbClr val="000000">
              <a:alpha val="40000"/>
            </a:srgbClr>
          </a:solidFill>
          <a:ln w="10954" cap="flat">
            <a:noFill/>
            <a:prstDash val="solid"/>
            <a:miter/>
          </a:ln>
        </p:spPr>
        <p:txBody>
          <a:bodyPr rtlCol="0" anchor="ctr"/>
          <a:lstStyle/>
          <a:p>
            <a:endParaRPr lang="en-US"/>
          </a:p>
        </p:txBody>
      </p:sp>
      <p:sp>
        <p:nvSpPr>
          <p:cNvPr id="7" name="Title ">
            <a:extLst>
              <a:ext uri="{FF2B5EF4-FFF2-40B4-BE49-F238E27FC236}">
                <a16:creationId xmlns:a16="http://schemas.microsoft.com/office/drawing/2014/main" id="{ADB32871-EA4C-08B1-6E04-C142128A7B2A}"/>
              </a:ext>
            </a:extLst>
          </p:cNvPr>
          <p:cNvSpPr txBox="1">
            <a:spLocks/>
          </p:cNvSpPr>
          <p:nvPr/>
        </p:nvSpPr>
        <p:spPr>
          <a:xfrm>
            <a:off x="882075" y="4361312"/>
            <a:ext cx="2799378" cy="14560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chemeClr val="bg1"/>
                </a:solidFill>
                <a:latin typeface="Trebuchet MS" panose="020B0703020202090204" pitchFamily="34" charset="0"/>
                <a:ea typeface="+mj-ea"/>
                <a:cs typeface="+mj-cs"/>
              </a:defRPr>
            </a:lvl1pPr>
          </a:lstStyle>
          <a:p>
            <a:r>
              <a:rPr lang="en-US"/>
              <a:t>Thank you</a:t>
            </a:r>
            <a:br>
              <a:rPr lang="en-US"/>
            </a:br>
            <a:r>
              <a:rPr lang="en-US" err="1"/>
              <a:t>Enkosi</a:t>
            </a:r>
            <a:br>
              <a:rPr lang="en-US"/>
            </a:br>
            <a:r>
              <a:rPr lang="en-US" err="1"/>
              <a:t>Dankie</a:t>
            </a:r>
            <a:endParaRPr lang="en-US"/>
          </a:p>
        </p:txBody>
      </p:sp>
      <p:pic>
        <p:nvPicPr>
          <p:cNvPr id="4" name="Graphic 3">
            <a:extLst>
              <a:ext uri="{FF2B5EF4-FFF2-40B4-BE49-F238E27FC236}">
                <a16:creationId xmlns:a16="http://schemas.microsoft.com/office/drawing/2014/main" id="{8911105E-D35D-8D65-2A8A-98589A8E1D1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4151" y="182036"/>
            <a:ext cx="1717128" cy="1717129"/>
          </a:xfrm>
          <a:prstGeom prst="rect">
            <a:avLst/>
          </a:prstGeom>
        </p:spPr>
      </p:pic>
    </p:spTree>
    <p:extLst>
      <p:ext uri="{BB962C8B-B14F-4D97-AF65-F5344CB8AC3E}">
        <p14:creationId xmlns:p14="http://schemas.microsoft.com/office/powerpoint/2010/main" val="4085253918"/>
      </p:ext>
    </p:extLst>
  </p:cSld>
  <p:clrMapOvr>
    <a:masterClrMapping/>
  </p:clrMapOvr>
</p:sld>
</file>

<file path=ppt/theme/theme1.xml><?xml version="1.0" encoding="utf-8"?>
<a:theme xmlns:a="http://schemas.openxmlformats.org/drawingml/2006/main" name="Office Theme">
  <a:themeElements>
    <a:clrScheme name="EGINEERING#2022">
      <a:dk1>
        <a:srgbClr val="4D5356"/>
      </a:dk1>
      <a:lt1>
        <a:srgbClr val="FFFFFF"/>
      </a:lt1>
      <a:dk2>
        <a:srgbClr val="4D5356"/>
      </a:dk2>
      <a:lt2>
        <a:srgbClr val="FFFFFF"/>
      </a:lt2>
      <a:accent1>
        <a:srgbClr val="61223B"/>
      </a:accent1>
      <a:accent2>
        <a:srgbClr val="B79962"/>
      </a:accent2>
      <a:accent3>
        <a:srgbClr val="EBA900"/>
      </a:accent3>
      <a:accent4>
        <a:srgbClr val="8C979A"/>
      </a:accent4>
      <a:accent5>
        <a:srgbClr val="61223B"/>
      </a:accent5>
      <a:accent6>
        <a:srgbClr val="8B2346"/>
      </a:accent6>
      <a:hlink>
        <a:srgbClr val="B79962"/>
      </a:hlink>
      <a:folHlink>
        <a:srgbClr val="8C979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3182</Words>
  <Application>Microsoft Office PowerPoint</Application>
  <PresentationFormat>Widescreen</PresentationFormat>
  <Paragraphs>416</Paragraphs>
  <Slides>37</Slides>
  <Notes>37</Notes>
  <HiddenSlides>2</HiddenSlides>
  <MMClips>13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Raleway</vt:lpstr>
      <vt:lpstr>Calibri</vt:lpstr>
      <vt:lpstr>IBM Plex Sans Condensed</vt:lpstr>
      <vt:lpstr>Arial</vt:lpstr>
      <vt:lpstr>Trebuchet MS</vt:lpstr>
      <vt:lpstr>-apple-system</vt:lpstr>
      <vt:lpstr>Office Theme</vt:lpstr>
      <vt:lpstr>From Pixels to Biomechanics Developing Markerless Motion Analysis for Real-World Assessment   Prof. Rensu P. Theart Department of Electrical and Electronic Engineering Stellenbosch University</vt:lpstr>
      <vt:lpstr>The gap</vt:lpstr>
      <vt:lpstr>The gold standard lives in the lab</vt:lpstr>
      <vt:lpstr>Where movement decisions happen</vt:lpstr>
      <vt:lpstr>Bridging the gap – from image to data</vt:lpstr>
      <vt:lpstr>Markerless promised to fix this… but</vt:lpstr>
      <vt:lpstr>Our goal</vt:lpstr>
      <vt:lpstr>The roadmap</vt:lpstr>
      <vt:lpstr>Building the system</vt:lpstr>
      <vt:lpstr>Step 1 · Seeing in 3D</vt:lpstr>
      <vt:lpstr>Step 1 · Optimising calibration</vt:lpstr>
      <vt:lpstr>Step 2 · Data with anatomy</vt:lpstr>
      <vt:lpstr>Step 2 · Synchronised 3D + video</vt:lpstr>
      <vt:lpstr>17 vs 59</vt:lpstr>
      <vt:lpstr>Step 3 · Models that see anatomy</vt:lpstr>
      <vt:lpstr>Step 3 · What the model sees</vt:lpstr>
      <vt:lpstr>Defining joint angles</vt:lpstr>
      <vt:lpstr>Joint angles, frame by frame</vt:lpstr>
      <vt:lpstr>Tracking the gold standard</vt:lpstr>
      <vt:lpstr>Angular error by plane</vt:lpstr>
      <vt:lpstr>Step 4 · Clean data, live</vt:lpstr>
      <vt:lpstr>Step 4 · Real-time reconstruction</vt:lpstr>
      <vt:lpstr>Pushing further</vt:lpstr>
      <vt:lpstr>Learning anatomy, not markers</vt:lpstr>
      <vt:lpstr>Capture · six synchronised views</vt:lpstr>
      <vt:lpstr>Detect · finding every marker</vt:lpstr>
      <vt:lpstr>Inpaint · painting markers out</vt:lpstr>
      <vt:lpstr>Before / after</vt:lpstr>
      <vt:lpstr>Synthetic humans: using MAMMA &amp; MoSh++</vt:lpstr>
      <vt:lpstr>Finding Optimal Camera Configurations</vt:lpstr>
      <vt:lpstr>Properties of Optimal Camera Configurations</vt:lpstr>
      <vt:lpstr>The payoff</vt:lpstr>
      <vt:lpstr>Bringing it together</vt:lpstr>
      <vt:lpstr>Bringing it together</vt:lpstr>
      <vt:lpstr>From lab to everywhere</vt:lpstr>
      <vt:lpstr>The team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Theart, RP, Prof [rptheart@sun.ac.za]</dc:creator>
  <cp:lastModifiedBy>Theart, RP, Prof [rptheart@sun.ac.za]</cp:lastModifiedBy>
  <cp:revision>89</cp:revision>
  <dcterms:modified xsi:type="dcterms:W3CDTF">2026-10-27T22:32:09Z</dcterms:modified>
</cp:coreProperties>
</file>